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95" r:id="rId5"/>
    <p:sldId id="296" r:id="rId6"/>
    <p:sldId id="303" r:id="rId7"/>
    <p:sldId id="379" r:id="rId8"/>
    <p:sldId id="302" r:id="rId9"/>
    <p:sldId id="310" r:id="rId10"/>
    <p:sldId id="312" r:id="rId11"/>
    <p:sldId id="313" r:id="rId12"/>
    <p:sldId id="386" r:id="rId13"/>
    <p:sldId id="349" r:id="rId14"/>
    <p:sldId id="384" r:id="rId15"/>
    <p:sldId id="385" r:id="rId16"/>
    <p:sldId id="391" r:id="rId17"/>
    <p:sldId id="392" r:id="rId18"/>
    <p:sldId id="393" r:id="rId19"/>
    <p:sldId id="396" r:id="rId20"/>
    <p:sldId id="397" r:id="rId21"/>
    <p:sldId id="402" r:id="rId22"/>
    <p:sldId id="403" r:id="rId23"/>
    <p:sldId id="383" r:id="rId24"/>
    <p:sldId id="332" r:id="rId25"/>
    <p:sldId id="380" r:id="rId26"/>
    <p:sldId id="333" r:id="rId27"/>
    <p:sldId id="338" r:id="rId28"/>
    <p:sldId id="339" r:id="rId29"/>
    <p:sldId id="351" r:id="rId30"/>
    <p:sldId id="354" r:id="rId31"/>
    <p:sldId id="361" r:id="rId32"/>
    <p:sldId id="362" r:id="rId33"/>
    <p:sldId id="363" r:id="rId34"/>
    <p:sldId id="352" r:id="rId35"/>
    <p:sldId id="381" r:id="rId36"/>
    <p:sldId id="315" r:id="rId37"/>
    <p:sldId id="317" r:id="rId38"/>
    <p:sldId id="318" r:id="rId39"/>
    <p:sldId id="319" r:id="rId40"/>
    <p:sldId id="321" r:id="rId41"/>
    <p:sldId id="322" r:id="rId42"/>
    <p:sldId id="323" r:id="rId43"/>
    <p:sldId id="324" r:id="rId44"/>
    <p:sldId id="328" r:id="rId45"/>
    <p:sldId id="329" r:id="rId46"/>
    <p:sldId id="330" r:id="rId47"/>
    <p:sldId id="371" r:id="rId48"/>
    <p:sldId id="334" r:id="rId49"/>
    <p:sldId id="387" r:id="rId50"/>
    <p:sldId id="336" r:id="rId51"/>
    <p:sldId id="342" r:id="rId52"/>
    <p:sldId id="344" r:id="rId53"/>
    <p:sldId id="345" r:id="rId54"/>
    <p:sldId id="346" r:id="rId55"/>
    <p:sldId id="347" r:id="rId56"/>
    <p:sldId id="388" r:id="rId57"/>
    <p:sldId id="348" r:id="rId58"/>
    <p:sldId id="369" r:id="rId59"/>
    <p:sldId id="370" r:id="rId60"/>
    <p:sldId id="366" r:id="rId61"/>
    <p:sldId id="367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C7"/>
    <a:srgbClr val="9E0000"/>
    <a:srgbClr val="660000"/>
    <a:srgbClr val="944B4D"/>
    <a:srgbClr val="BD8F92"/>
    <a:srgbClr val="2C2A2A"/>
    <a:srgbClr val="BA878F"/>
    <a:srgbClr val="822433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134302-ED49-8543-8EE8-6220EE23265D}" v="54" dt="2025-03-19T10:31:27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4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3B44-1EA5-4825-98F3-61C649330120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36B5-75F7-47A9-80C7-E3E1F5597A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67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36B5-75F7-47A9-80C7-E3E1F5597A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356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36B5-75F7-47A9-80C7-E3E1F5597A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35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8048A4-0C41-9B3E-7B07-50B86DCE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C8C18E-E46E-0A5D-4658-E9E064199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D1243F-1EDE-3B1C-EB5A-E0B4540A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2149B-7FA2-96B9-6FA2-01BEAA4A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9996C-CEC9-7597-BCA2-7719AF5B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92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48D25-5011-1345-FC6E-7FEA8C54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BBE3EA-7F21-EEDD-812E-86B095C28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607E9-B5D2-C54F-E9E4-F91FD967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BFE35A-829A-4162-3278-D69EE822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8E9DEF-6426-9DA8-30D2-DAC3BFDA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85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FA3D4BD-2974-0D7B-33B5-939B881B1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A5012C8-F9C3-A787-A6AC-F948969A3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4ACD32-9F96-F535-958F-450C9A37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69E7F9-B2DB-04FD-E710-CB18ECF5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F74A3F-A04D-D529-0E79-896C734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1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B9320-38AC-809A-ECA6-C640FFF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48F30E-65A7-CBA2-A81E-D5B8E020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2C46F6-6C30-11DA-E015-46B526C5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A5D1FA-7D3F-05B4-FCFA-B75F53CF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626E28-B8F9-001F-39A5-B091BA35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92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4D9DAA-8FB1-D7BB-5D67-55916EAC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5283F3-BED3-91DA-5273-18E2621EC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184077-BAF3-8EAE-263C-C3FACFD6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98A213-2CC8-D82D-D6E3-3A91A5E0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54D49B-DF6D-B987-1C96-E338B59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60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B1761-3705-931C-2FC3-3D092D44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AFFAFC-379F-E0D9-E5CC-1831070E6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48D417-DDF6-8B23-7E27-20CAC852E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8CF774-CE41-518E-8B55-D73588E1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938170-6B8D-2B08-96E8-0FF41CD7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902292-8E16-C993-5BB3-65F0EF45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3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FC6AC-B227-9FF8-D30D-DE87DF63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9C0BE-4C8A-6356-F74E-9DB7E6DD0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360AAF-9772-DE2F-3948-8F08EE7F8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FBAA22-8A71-8A1B-1626-F4AF3CA27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AB59A7-D6C6-D604-2DDA-B12544BCC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26963C-240C-7106-4794-660DFE85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08AEAFA-BDCF-7A73-9A8A-658D70BC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940219-2681-3D39-8879-41DB0816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3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6B817A-6696-2528-F162-2AEAC63A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2F46E8C-B86B-CAC2-D2F5-99C6A705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AE85A3-BAF9-3445-C411-4CB64530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46838D-F96D-7D0C-CD8D-4136A825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9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4AFE36A-B6AA-5E3E-AF41-D0B64F37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35FD50-0438-3576-12DB-7C08E338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8B570F-6A82-577A-A159-014DB6FC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AE187-55D7-7B44-2104-FE7356FD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CF9908-F83F-4C45-AB41-8FBB21EFE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CEA171-277B-FCDC-C526-57AE9297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BF0E2-09DA-8A6F-D99E-3CFAD188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9B2480-EB80-624D-911D-84A970B2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E11A65-6786-C074-7470-DC8588C3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90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B1CB74-7E84-3D8E-21E8-C8BEF7B6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44A1C6-9E74-120F-2203-8E64D8ADB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D9DD735-F764-F096-0E71-85019EB89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50172B-8A9F-6099-7740-4C83B499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EBDFE0-B95D-414C-6736-7EBBCDF3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523B7B-8245-061A-FEE8-32BAAE99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84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791A7E8-2139-3501-055C-E84F2417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3274BA-0AA0-3710-2DB8-82CC37034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AF08F8-3439-8875-DC84-7FAEA7F8C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56E14-8B10-422D-A42C-F608DD17C666}" type="datetimeFigureOut">
              <a:rPr lang="it-IT" smtClean="0"/>
              <a:t>09/11/2025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85D267-1E5E-A3BE-AB77-E471FF52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D7F09B-2CE4-A439-60A2-06366564C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04991B-9825-4DA3-A6C4-54C7268F4D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6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61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8.png"/><Relationship Id="rId5" Type="http://schemas.openxmlformats.org/officeDocument/2006/relationships/image" Target="../media/image67.png"/><Relationship Id="rId10" Type="http://schemas.openxmlformats.org/officeDocument/2006/relationships/image" Target="../media/image17.svg"/><Relationship Id="rId4" Type="http://schemas.openxmlformats.org/officeDocument/2006/relationships/image" Target="../media/image66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36.png"/><Relationship Id="rId5" Type="http://schemas.openxmlformats.org/officeDocument/2006/relationships/image" Target="../media/image39.png"/><Relationship Id="rId15" Type="http://schemas.openxmlformats.org/officeDocument/2006/relationships/image" Target="../media/image96.png"/><Relationship Id="rId10" Type="http://schemas.openxmlformats.org/officeDocument/2006/relationships/image" Target="../media/image35.png"/><Relationship Id="rId19" Type="http://schemas.openxmlformats.org/officeDocument/2006/relationships/image" Target="../media/image100.png"/><Relationship Id="rId4" Type="http://schemas.openxmlformats.org/officeDocument/2006/relationships/image" Target="../media/image38.png"/><Relationship Id="rId9" Type="http://schemas.openxmlformats.org/officeDocument/2006/relationships/image" Target="../media/image92.png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20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3.png"/><Relationship Id="rId3" Type="http://schemas.openxmlformats.org/officeDocument/2006/relationships/image" Target="../media/image121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image" Target="../media/image1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49.png"/><Relationship Id="rId12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30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22.png"/><Relationship Id="rId9" Type="http://schemas.openxmlformats.org/officeDocument/2006/relationships/image" Target="../media/image151.png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56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155.png"/><Relationship Id="rId17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54.png"/><Relationship Id="rId5" Type="http://schemas.openxmlformats.org/officeDocument/2006/relationships/image" Target="../media/image39.png"/><Relationship Id="rId15" Type="http://schemas.openxmlformats.org/officeDocument/2006/relationships/image" Target="../media/image46.png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Relationship Id="rId14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7.png"/><Relationship Id="rId9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5DE37D-4D29-0584-8B67-53FB4AE536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erchio vuoto 10">
            <a:extLst>
              <a:ext uri="{FF2B5EF4-FFF2-40B4-BE49-F238E27FC236}">
                <a16:creationId xmlns:a16="http://schemas.microsoft.com/office/drawing/2014/main" id="{323E61C2-C514-47D9-4F07-2DA7DB3B7C7E}"/>
              </a:ext>
            </a:extLst>
          </p:cNvPr>
          <p:cNvSpPr>
            <a:spLocks noChangeAspect="1"/>
          </p:cNvSpPr>
          <p:nvPr/>
        </p:nvSpPr>
        <p:spPr>
          <a:xfrm>
            <a:off x="5949462" y="3282462"/>
            <a:ext cx="293076" cy="293076"/>
          </a:xfrm>
          <a:prstGeom prst="donut">
            <a:avLst>
              <a:gd name="adj" fmla="val 13837"/>
            </a:avLst>
          </a:prstGeom>
          <a:solidFill>
            <a:srgbClr val="9E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>
                <a:solidFill>
                  <a:schemeClr val="tx1"/>
                </a:solidFill>
              </a:rPr>
              <a:t>i</a:t>
            </a: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04C43CE-29F0-3EB6-D605-18046CB06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005089"/>
            <a:ext cx="2390372" cy="2847822"/>
          </a:xfrm>
          <a:prstGeom prst="rect">
            <a:avLst/>
          </a:prstGeom>
        </p:spPr>
      </p:pic>
      <p:sp>
        <p:nvSpPr>
          <p:cNvPr id="9" name="Cerchio vuoto 8">
            <a:extLst>
              <a:ext uri="{FF2B5EF4-FFF2-40B4-BE49-F238E27FC236}">
                <a16:creationId xmlns:a16="http://schemas.microsoft.com/office/drawing/2014/main" id="{894F76FA-BA34-E818-3158-D1DB7F657E75}"/>
              </a:ext>
            </a:extLst>
          </p:cNvPr>
          <p:cNvSpPr>
            <a:spLocks noChangeAspect="1"/>
          </p:cNvSpPr>
          <p:nvPr/>
        </p:nvSpPr>
        <p:spPr>
          <a:xfrm>
            <a:off x="-3537438" y="-6204438"/>
            <a:ext cx="19266876" cy="19266876"/>
          </a:xfrm>
          <a:prstGeom prst="donut">
            <a:avLst>
              <a:gd name="adj" fmla="val 7348"/>
            </a:avLst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Cerchio vuoto 9">
            <a:extLst>
              <a:ext uri="{FF2B5EF4-FFF2-40B4-BE49-F238E27FC236}">
                <a16:creationId xmlns:a16="http://schemas.microsoft.com/office/drawing/2014/main" id="{B37ECD2D-5D93-3E21-9747-463025AAC061}"/>
              </a:ext>
            </a:extLst>
          </p:cNvPr>
          <p:cNvSpPr>
            <a:spLocks noChangeAspect="1"/>
          </p:cNvSpPr>
          <p:nvPr/>
        </p:nvSpPr>
        <p:spPr>
          <a:xfrm>
            <a:off x="-1828800" y="-4495800"/>
            <a:ext cx="15849600" cy="15849600"/>
          </a:xfrm>
          <a:prstGeom prst="donut">
            <a:avLst>
              <a:gd name="adj" fmla="val 4806"/>
            </a:avLst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12A7AA-64D5-015E-6013-8825DE5769C8}"/>
              </a:ext>
            </a:extLst>
          </p:cNvPr>
          <p:cNvSpPr/>
          <p:nvPr/>
        </p:nvSpPr>
        <p:spPr>
          <a:xfrm>
            <a:off x="2521352" y="-2657630"/>
            <a:ext cx="7149296" cy="265763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Comparison of three models for humanoid robot</a:t>
            </a:r>
            <a:endParaRPr lang="it-IT" sz="6000" b="1">
              <a:solidFill>
                <a:schemeClr val="bg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4B33A87-D20B-C5C7-DE85-1A2AE463DEAD}"/>
              </a:ext>
            </a:extLst>
          </p:cNvPr>
          <p:cNvSpPr/>
          <p:nvPr/>
        </p:nvSpPr>
        <p:spPr>
          <a:xfrm>
            <a:off x="2426294" y="6859345"/>
            <a:ext cx="7244354" cy="85297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Carlo La Sala, Valerio Lubrano and Matteo Scuderi</a:t>
            </a:r>
          </a:p>
        </p:txBody>
      </p:sp>
    </p:spTree>
    <p:extLst>
      <p:ext uri="{BB962C8B-B14F-4D97-AF65-F5344CB8AC3E}">
        <p14:creationId xmlns:p14="http://schemas.microsoft.com/office/powerpoint/2010/main" val="247127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6BFD9-B4E7-DB64-962A-85012D0C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C5D1AF0-5A57-E874-6C95-3F919F486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58EE959D-3C42-9D79-E038-6BDB09E93F91}"/>
              </a:ext>
            </a:extLst>
          </p:cNvPr>
          <p:cNvSpPr/>
          <p:nvPr/>
        </p:nvSpPr>
        <p:spPr>
          <a:xfrm>
            <a:off x="-11838" y="-1"/>
            <a:ext cx="12203838" cy="685800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DBD840B-9CC9-C64D-EBFB-B34E175BD44D}"/>
              </a:ext>
            </a:extLst>
          </p:cNvPr>
          <p:cNvGrpSpPr/>
          <p:nvPr/>
        </p:nvGrpSpPr>
        <p:grpSpPr>
          <a:xfrm>
            <a:off x="7077826" y="-3"/>
            <a:ext cx="5486896" cy="6858004"/>
            <a:chOff x="7077826" y="-3"/>
            <a:chExt cx="5486896" cy="6858004"/>
          </a:xfrm>
          <a:blipFill dpi="0" rotWithShape="1">
            <a:blip r:embed="rId3">
              <a:alphaModFix amt="65000"/>
            </a:blip>
            <a:srcRect/>
            <a:stretch>
              <a:fillRect r="-9000"/>
            </a:stretch>
          </a:blipFill>
        </p:grpSpPr>
        <p:sp>
          <p:nvSpPr>
            <p:cNvPr id="4" name="Parallelogramma 3">
              <a:extLst>
                <a:ext uri="{FF2B5EF4-FFF2-40B4-BE49-F238E27FC236}">
                  <a16:creationId xmlns:a16="http://schemas.microsoft.com/office/drawing/2014/main" id="{561A2023-DC46-64D0-71B4-5279983A7657}"/>
                </a:ext>
              </a:extLst>
            </p:cNvPr>
            <p:cNvSpPr/>
            <p:nvPr/>
          </p:nvSpPr>
          <p:spPr>
            <a:xfrm>
              <a:off x="7077826" y="-2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Parallelogramma 4">
              <a:extLst>
                <a:ext uri="{FF2B5EF4-FFF2-40B4-BE49-F238E27FC236}">
                  <a16:creationId xmlns:a16="http://schemas.microsoft.com/office/drawing/2014/main" id="{B0EAFE4C-E78F-D1C2-6A21-03381702AE1F}"/>
                </a:ext>
              </a:extLst>
            </p:cNvPr>
            <p:cNvSpPr/>
            <p:nvPr/>
          </p:nvSpPr>
          <p:spPr>
            <a:xfrm>
              <a:off x="8854227" y="0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Parallelogramma 5">
              <a:extLst>
                <a:ext uri="{FF2B5EF4-FFF2-40B4-BE49-F238E27FC236}">
                  <a16:creationId xmlns:a16="http://schemas.microsoft.com/office/drawing/2014/main" id="{CDA8F6C7-8B76-1960-9C75-0414FDE4585A}"/>
                </a:ext>
              </a:extLst>
            </p:cNvPr>
            <p:cNvSpPr/>
            <p:nvPr/>
          </p:nvSpPr>
          <p:spPr>
            <a:xfrm>
              <a:off x="10630628" y="-3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78BBDA17-84FA-D135-610B-9B260693FC1F}"/>
              </a:ext>
            </a:extLst>
          </p:cNvPr>
          <p:cNvSpPr/>
          <p:nvPr/>
        </p:nvSpPr>
        <p:spPr>
          <a:xfrm>
            <a:off x="-18912" y="-1"/>
            <a:ext cx="7310098" cy="6858001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31D189-9C7E-602C-ABD3-407D4DC56CEB}"/>
              </a:ext>
            </a:extLst>
          </p:cNvPr>
          <p:cNvSpPr txBox="1"/>
          <p:nvPr/>
        </p:nvSpPr>
        <p:spPr>
          <a:xfrm>
            <a:off x="158068" y="2875001"/>
            <a:ext cx="8407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FULL-BODY MPC</a:t>
            </a: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E5F49B16-EB6C-BED6-A37F-80C1B79FD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8546407" y="2005088"/>
            <a:ext cx="2390372" cy="28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BD673-EC48-4232-9A66-D0E8CFE8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19A0F2E-F83B-C18E-4B40-7F58F7FF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CFE4C3F2-DDDE-9E7A-2958-22C67BE30E15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E3C0344-E98A-BF5F-C470-CE80C6BD1CC4}"/>
              </a:ext>
            </a:extLst>
          </p:cNvPr>
          <p:cNvSpPr/>
          <p:nvPr/>
        </p:nvSpPr>
        <p:spPr>
          <a:xfrm>
            <a:off x="-18912" y="-1"/>
            <a:ext cx="538902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35CA9F-3C70-250B-5BF9-35AE44D0B628}"/>
              </a:ext>
            </a:extLst>
          </p:cNvPr>
          <p:cNvSpPr txBox="1"/>
          <p:nvPr/>
        </p:nvSpPr>
        <p:spPr>
          <a:xfrm>
            <a:off x="-18911" y="108782"/>
            <a:ext cx="5389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Block </a:t>
            </a:r>
            <a:r>
              <a:rPr lang="it-IT" sz="6600" err="1">
                <a:solidFill>
                  <a:schemeClr val="bg1"/>
                </a:solidFill>
              </a:rPr>
              <a:t>Scheme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010BC59D-18AD-7F39-2F42-4009C0670FA0}"/>
              </a:ext>
            </a:extLst>
          </p:cNvPr>
          <p:cNvSpPr/>
          <p:nvPr/>
        </p:nvSpPr>
        <p:spPr>
          <a:xfrm>
            <a:off x="1868527" y="2586654"/>
            <a:ext cx="1618351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MPC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BD56BEFF-0BBF-6262-6D70-31B61E8B016C}"/>
              </a:ext>
            </a:extLst>
          </p:cNvPr>
          <p:cNvSpPr/>
          <p:nvPr/>
        </p:nvSpPr>
        <p:spPr>
          <a:xfrm>
            <a:off x="5321115" y="2586652"/>
            <a:ext cx="1618351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Riccati</a:t>
            </a:r>
            <a:r>
              <a:rPr lang="it-IT"/>
              <a:t> loop</a:t>
            </a:r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34C8302F-A874-9280-03F5-04D4D3D916CE}"/>
              </a:ext>
            </a:extLst>
          </p:cNvPr>
          <p:cNvSpPr/>
          <p:nvPr/>
        </p:nvSpPr>
        <p:spPr>
          <a:xfrm>
            <a:off x="8773703" y="2586655"/>
            <a:ext cx="1618351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Simulation</a:t>
            </a:r>
            <a:endParaRPr lang="it-IT"/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FE820B7B-E598-837A-DB8C-8E7B70844F0B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 flipV="1">
            <a:off x="3486878" y="3057976"/>
            <a:ext cx="183423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ttangolo con angoli arrotondati 93">
            <a:extLst>
              <a:ext uri="{FF2B5EF4-FFF2-40B4-BE49-F238E27FC236}">
                <a16:creationId xmlns:a16="http://schemas.microsoft.com/office/drawing/2014/main" id="{063FCDA6-F415-D15B-554E-AF790EC79A58}"/>
              </a:ext>
            </a:extLst>
          </p:cNvPr>
          <p:cNvSpPr/>
          <p:nvPr/>
        </p:nvSpPr>
        <p:spPr>
          <a:xfrm>
            <a:off x="7515843" y="5246405"/>
            <a:ext cx="1618351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Estimator</a:t>
            </a:r>
          </a:p>
        </p:txBody>
      </p:sp>
      <p:cxnSp>
        <p:nvCxnSpPr>
          <p:cNvPr id="95" name="Connettore a gomito 26">
            <a:extLst>
              <a:ext uri="{FF2B5EF4-FFF2-40B4-BE49-F238E27FC236}">
                <a16:creationId xmlns:a16="http://schemas.microsoft.com/office/drawing/2014/main" id="{D0696EB9-6A5E-9D0D-B84D-952DC1FF3569}"/>
              </a:ext>
            </a:extLst>
          </p:cNvPr>
          <p:cNvCxnSpPr>
            <a:stCxn id="92" idx="2"/>
            <a:endCxn id="94" idx="3"/>
          </p:cNvCxnSpPr>
          <p:nvPr/>
        </p:nvCxnSpPr>
        <p:spPr>
          <a:xfrm rot="5400000">
            <a:off x="8264324" y="4399173"/>
            <a:ext cx="2188427" cy="4486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Somma 95">
            <a:extLst>
              <a:ext uri="{FF2B5EF4-FFF2-40B4-BE49-F238E27FC236}">
                <a16:creationId xmlns:a16="http://schemas.microsoft.com/office/drawing/2014/main" id="{C3F149C4-20D2-9AD1-E9ED-F9E049709266}"/>
              </a:ext>
            </a:extLst>
          </p:cNvPr>
          <p:cNvSpPr>
            <a:spLocks noChangeAspect="1"/>
          </p:cNvSpPr>
          <p:nvPr/>
        </p:nvSpPr>
        <p:spPr>
          <a:xfrm>
            <a:off x="5968057" y="4461282"/>
            <a:ext cx="324465" cy="324465"/>
          </a:xfrm>
          <a:prstGeom prst="flowChartSummingJunction">
            <a:avLst/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8ECBA3D2-8DFF-9BC9-5FA8-22552B7667FB}"/>
              </a:ext>
            </a:extLst>
          </p:cNvPr>
          <p:cNvCxnSpPr>
            <a:stCxn id="96" idx="0"/>
            <a:endCxn id="91" idx="2"/>
          </p:cNvCxnSpPr>
          <p:nvPr/>
        </p:nvCxnSpPr>
        <p:spPr>
          <a:xfrm flipV="1">
            <a:off x="6130290" y="3529299"/>
            <a:ext cx="1" cy="931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a gomito 12">
            <a:extLst>
              <a:ext uri="{FF2B5EF4-FFF2-40B4-BE49-F238E27FC236}">
                <a16:creationId xmlns:a16="http://schemas.microsoft.com/office/drawing/2014/main" id="{6A8E0E83-BB9B-EA71-BBF5-61D39FF8108D}"/>
              </a:ext>
            </a:extLst>
          </p:cNvPr>
          <p:cNvCxnSpPr>
            <a:cxnSpLocks/>
            <a:stCxn id="90" idx="2"/>
            <a:endCxn id="96" idx="2"/>
          </p:cNvCxnSpPr>
          <p:nvPr/>
        </p:nvCxnSpPr>
        <p:spPr>
          <a:xfrm rot="16200000" flipH="1">
            <a:off x="3775773" y="2431231"/>
            <a:ext cx="1094214" cy="32903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a gomito 17">
            <a:extLst>
              <a:ext uri="{FF2B5EF4-FFF2-40B4-BE49-F238E27FC236}">
                <a16:creationId xmlns:a16="http://schemas.microsoft.com/office/drawing/2014/main" id="{5AEBD78B-5F09-82A6-8901-EE28F16D0587}"/>
              </a:ext>
            </a:extLst>
          </p:cNvPr>
          <p:cNvCxnSpPr>
            <a:stCxn id="94" idx="1"/>
            <a:endCxn id="96" idx="4"/>
          </p:cNvCxnSpPr>
          <p:nvPr/>
        </p:nvCxnSpPr>
        <p:spPr>
          <a:xfrm rot="10800000">
            <a:off x="6130291" y="4785747"/>
            <a:ext cx="1385553" cy="9319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a gomito 24">
            <a:extLst>
              <a:ext uri="{FF2B5EF4-FFF2-40B4-BE49-F238E27FC236}">
                <a16:creationId xmlns:a16="http://schemas.microsoft.com/office/drawing/2014/main" id="{12B1143F-AAF7-5DD4-E3D9-FB2AD97D0A2B}"/>
              </a:ext>
            </a:extLst>
          </p:cNvPr>
          <p:cNvCxnSpPr>
            <a:stCxn id="94" idx="1"/>
            <a:endCxn id="90" idx="1"/>
          </p:cNvCxnSpPr>
          <p:nvPr/>
        </p:nvCxnSpPr>
        <p:spPr>
          <a:xfrm rot="10800000">
            <a:off x="1868527" y="3057979"/>
            <a:ext cx="5647316" cy="2659751"/>
          </a:xfrm>
          <a:prstGeom prst="bentConnector3">
            <a:avLst>
              <a:gd name="adj1" fmla="val 1040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C0945B6A-974D-6A9D-A662-F1655AD5F65F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>
            <a:off x="6939466" y="3057976"/>
            <a:ext cx="1834237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D841C2D0-ED28-BFA9-DE63-67DC9C8D370D}"/>
                  </a:ext>
                </a:extLst>
              </p:cNvPr>
              <p:cNvSpPr txBox="1"/>
              <p:nvPr/>
            </p:nvSpPr>
            <p:spPr>
              <a:xfrm>
                <a:off x="5578677" y="4203189"/>
                <a:ext cx="418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D841C2D0-ED28-BFA9-DE63-67DC9C8D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77" y="4203189"/>
                <a:ext cx="4182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946A15CB-31C0-75A0-7479-58E5BD4E6E92}"/>
                  </a:ext>
                </a:extLst>
              </p:cNvPr>
              <p:cNvSpPr txBox="1"/>
              <p:nvPr/>
            </p:nvSpPr>
            <p:spPr>
              <a:xfrm>
                <a:off x="6083387" y="4806584"/>
                <a:ext cx="418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946A15CB-31C0-75A0-7479-58E5BD4E6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87" y="4806584"/>
                <a:ext cx="4182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asellaDiTesto 104">
                <a:extLst>
                  <a:ext uri="{FF2B5EF4-FFF2-40B4-BE49-F238E27FC236}">
                    <a16:creationId xmlns:a16="http://schemas.microsoft.com/office/drawing/2014/main" id="{7A6B38DD-D2B0-9E75-3D6F-FB4D5C3BB012}"/>
                  </a:ext>
                </a:extLst>
              </p:cNvPr>
              <p:cNvSpPr txBox="1"/>
              <p:nvPr/>
            </p:nvSpPr>
            <p:spPr>
              <a:xfrm>
                <a:off x="4113746" y="4294723"/>
                <a:ext cx="418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5" name="CasellaDiTesto 104">
                <a:extLst>
                  <a:ext uri="{FF2B5EF4-FFF2-40B4-BE49-F238E27FC236}">
                    <a16:creationId xmlns:a16="http://schemas.microsoft.com/office/drawing/2014/main" id="{7A6B38DD-D2B0-9E75-3D6F-FB4D5C3BB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746" y="4294723"/>
                <a:ext cx="4182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85B94399-4FFE-31C1-1588-0A7AEC8356AF}"/>
                  </a:ext>
                </a:extLst>
              </p:cNvPr>
              <p:cNvSpPr txBox="1"/>
              <p:nvPr/>
            </p:nvSpPr>
            <p:spPr>
              <a:xfrm>
                <a:off x="6613933" y="5399393"/>
                <a:ext cx="418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85B94399-4FFE-31C1-1588-0A7AEC83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33" y="5399393"/>
                <a:ext cx="418268" cy="369332"/>
              </a:xfrm>
              <a:prstGeom prst="rect">
                <a:avLst/>
              </a:prstGeom>
              <a:blipFill>
                <a:blip r:embed="rId6"/>
                <a:stretch>
                  <a:fillRect t="-6667" r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asellaDiTesto 106">
                <a:extLst>
                  <a:ext uri="{FF2B5EF4-FFF2-40B4-BE49-F238E27FC236}">
                    <a16:creationId xmlns:a16="http://schemas.microsoft.com/office/drawing/2014/main" id="{678C5D88-EFFC-2BDA-BECD-D1ECC224A935}"/>
                  </a:ext>
                </a:extLst>
              </p:cNvPr>
              <p:cNvSpPr txBox="1"/>
              <p:nvPr/>
            </p:nvSpPr>
            <p:spPr>
              <a:xfrm>
                <a:off x="4033393" y="2730200"/>
                <a:ext cx="741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7" name="CasellaDiTesto 106">
                <a:extLst>
                  <a:ext uri="{FF2B5EF4-FFF2-40B4-BE49-F238E27FC236}">
                    <a16:creationId xmlns:a16="http://schemas.microsoft.com/office/drawing/2014/main" id="{678C5D88-EFFC-2BDA-BECD-D1ECC224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93" y="2730200"/>
                <a:ext cx="7412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CasellaDiTesto 107">
                <a:extLst>
                  <a:ext uri="{FF2B5EF4-FFF2-40B4-BE49-F238E27FC236}">
                    <a16:creationId xmlns:a16="http://schemas.microsoft.com/office/drawing/2014/main" id="{6619D370-1F94-BC7E-A70C-101CF5C5922B}"/>
                  </a:ext>
                </a:extLst>
              </p:cNvPr>
              <p:cNvSpPr txBox="1"/>
              <p:nvPr/>
            </p:nvSpPr>
            <p:spPr>
              <a:xfrm>
                <a:off x="7485981" y="2739641"/>
                <a:ext cx="741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8" name="CasellaDiTesto 107">
                <a:extLst>
                  <a:ext uri="{FF2B5EF4-FFF2-40B4-BE49-F238E27FC236}">
                    <a16:creationId xmlns:a16="http://schemas.microsoft.com/office/drawing/2014/main" id="{6619D370-1F94-BC7E-A70C-101CF5C59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81" y="2739641"/>
                <a:ext cx="741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asellaDiTesto 108">
                <a:extLst>
                  <a:ext uri="{FF2B5EF4-FFF2-40B4-BE49-F238E27FC236}">
                    <a16:creationId xmlns:a16="http://schemas.microsoft.com/office/drawing/2014/main" id="{86B6DE2B-7B47-256A-EA1D-0C8EAA292291}"/>
                  </a:ext>
                </a:extLst>
              </p:cNvPr>
              <p:cNvSpPr txBox="1"/>
              <p:nvPr/>
            </p:nvSpPr>
            <p:spPr>
              <a:xfrm>
                <a:off x="9582875" y="4287283"/>
                <a:ext cx="576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9" name="CasellaDiTesto 108">
                <a:extLst>
                  <a:ext uri="{FF2B5EF4-FFF2-40B4-BE49-F238E27FC236}">
                    <a16:creationId xmlns:a16="http://schemas.microsoft.com/office/drawing/2014/main" id="{86B6DE2B-7B47-256A-EA1D-0C8EAA29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875" y="4287283"/>
                <a:ext cx="576379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asellaDiTesto 109">
                <a:extLst>
                  <a:ext uri="{FF2B5EF4-FFF2-40B4-BE49-F238E27FC236}">
                    <a16:creationId xmlns:a16="http://schemas.microsoft.com/office/drawing/2014/main" id="{696EA1A4-DC8F-E658-EB5F-79E328EAE9A3}"/>
                  </a:ext>
                </a:extLst>
              </p:cNvPr>
              <p:cNvSpPr txBox="1"/>
              <p:nvPr/>
            </p:nvSpPr>
            <p:spPr>
              <a:xfrm>
                <a:off x="256220" y="5819720"/>
                <a:ext cx="125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0" name="CasellaDiTesto 109">
                <a:extLst>
                  <a:ext uri="{FF2B5EF4-FFF2-40B4-BE49-F238E27FC236}">
                    <a16:creationId xmlns:a16="http://schemas.microsoft.com/office/drawing/2014/main" id="{696EA1A4-DC8F-E658-EB5F-79E328EA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0" y="5819720"/>
                <a:ext cx="125797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D49831C4-6949-D9D9-50AF-7CC8493028E3}"/>
                  </a:ext>
                </a:extLst>
              </p:cNvPr>
              <p:cNvSpPr txBox="1"/>
              <p:nvPr/>
            </p:nvSpPr>
            <p:spPr>
              <a:xfrm>
                <a:off x="2677702" y="2327395"/>
                <a:ext cx="996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d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D49831C4-6949-D9D9-50AF-7CC84930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702" y="2327395"/>
                <a:ext cx="996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99A88C33-675F-14E5-17DF-FB8CAD9178BE}"/>
                  </a:ext>
                </a:extLst>
              </p:cNvPr>
              <p:cNvSpPr txBox="1"/>
              <p:nvPr/>
            </p:nvSpPr>
            <p:spPr>
              <a:xfrm>
                <a:off x="6216428" y="2327395"/>
                <a:ext cx="996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𝑘𝐻𝑧</m:t>
                          </m:r>
                        </m:e>
                      </m:d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99A88C33-675F-14E5-17DF-FB8CAD917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28" y="2327395"/>
                <a:ext cx="996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E4D60951-C8F2-1585-A3C1-CA7AFD901BEF}"/>
                  </a:ext>
                </a:extLst>
              </p:cNvPr>
              <p:cNvSpPr txBox="1"/>
              <p:nvPr/>
            </p:nvSpPr>
            <p:spPr>
              <a:xfrm>
                <a:off x="9708555" y="2327395"/>
                <a:ext cx="996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𝑘𝐻𝑧</m:t>
                          </m:r>
                        </m:e>
                      </m:d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E4D60951-C8F2-1585-A3C1-CA7AFD901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555" y="2327395"/>
                <a:ext cx="996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A1737572-7A0E-0508-50DC-8C385E30E6CF}"/>
              </a:ext>
            </a:extLst>
          </p:cNvPr>
          <p:cNvCxnSpPr>
            <a:endCxn id="90" idx="0"/>
          </p:cNvCxnSpPr>
          <p:nvPr/>
        </p:nvCxnSpPr>
        <p:spPr>
          <a:xfrm>
            <a:off x="2677702" y="1964778"/>
            <a:ext cx="1" cy="62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EA7B877D-4996-13B8-0860-457ED5FEF427}"/>
                  </a:ext>
                </a:extLst>
              </p:cNvPr>
              <p:cNvSpPr txBox="1"/>
              <p:nvPr/>
            </p:nvSpPr>
            <p:spPr>
              <a:xfrm>
                <a:off x="2677702" y="1926523"/>
                <a:ext cx="1257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EA7B877D-4996-13B8-0860-457ED5FEF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702" y="1926523"/>
                <a:ext cx="1257973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5E5AA445-94C7-7897-E230-B0DF67D570D9}"/>
                  </a:ext>
                </a:extLst>
              </p:cNvPr>
              <p:cNvSpPr txBox="1"/>
              <p:nvPr/>
            </p:nvSpPr>
            <p:spPr>
              <a:xfrm>
                <a:off x="256219" y="6189052"/>
                <a:ext cx="1751327" cy="424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5E5AA445-94C7-7897-E230-B0DF67D5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9" y="6189052"/>
                <a:ext cx="1751327" cy="424347"/>
              </a:xfrm>
              <a:prstGeom prst="rect">
                <a:avLst/>
              </a:prstGeom>
              <a:blipFill>
                <a:blip r:embed="rId1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7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2E42-0298-0785-2399-5E3541317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9B26F2F-5DA2-93DA-2EBB-55DB83AA2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9A68A3C-B70A-3FFE-AE48-AB7C1FF5AE65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E30E2B1-8201-D062-ADB9-8FA1539AABFC}"/>
              </a:ext>
            </a:extLst>
          </p:cNvPr>
          <p:cNvSpPr/>
          <p:nvPr/>
        </p:nvSpPr>
        <p:spPr>
          <a:xfrm>
            <a:off x="-18912" y="-1"/>
            <a:ext cx="840091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CE39D9-F8C6-AE53-FAFD-D0653EB400E4}"/>
              </a:ext>
            </a:extLst>
          </p:cNvPr>
          <p:cNvSpPr txBox="1"/>
          <p:nvPr/>
        </p:nvSpPr>
        <p:spPr>
          <a:xfrm>
            <a:off x="-18911" y="94068"/>
            <a:ext cx="5795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State and Input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76ADF67-604D-1BE5-6E23-47A28A8B569B}"/>
              </a:ext>
            </a:extLst>
          </p:cNvPr>
          <p:cNvSpPr/>
          <p:nvPr/>
        </p:nvSpPr>
        <p:spPr>
          <a:xfrm>
            <a:off x="738259" y="1508309"/>
            <a:ext cx="10715482" cy="84233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This model provides a complete description of the multi-contact, whole body dynamics</a:t>
            </a:r>
            <a:endParaRPr lang="it-IT" sz="240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F4FEC71-8FEB-C15B-7A1C-5AF168B58FC2}"/>
              </a:ext>
            </a:extLst>
          </p:cNvPr>
          <p:cNvSpPr/>
          <p:nvPr/>
        </p:nvSpPr>
        <p:spPr>
          <a:xfrm>
            <a:off x="732340" y="2508816"/>
            <a:ext cx="10715482" cy="82612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While being computationally expensive, the MPC loop returns an optimal torque that could be used directly for the whole-body control (but only at 100Hz!)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0D74532-A777-5C78-C5E4-6D8B7EC065C3}"/>
                  </a:ext>
                </a:extLst>
              </p:cNvPr>
              <p:cNvSpPr/>
              <p:nvPr/>
            </p:nvSpPr>
            <p:spPr>
              <a:xfrm>
                <a:off x="7655498" y="3558808"/>
                <a:ext cx="3351891" cy="1626881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Control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0D74532-A777-5C78-C5E4-6D8B7EC06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498" y="3558808"/>
                <a:ext cx="3351891" cy="1626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DD22F3E2-C648-C66F-ECE0-E2E4EDA0E51B}"/>
                  </a:ext>
                </a:extLst>
              </p:cNvPr>
              <p:cNvSpPr/>
              <p:nvPr/>
            </p:nvSpPr>
            <p:spPr>
              <a:xfrm>
                <a:off x="738260" y="3558808"/>
                <a:ext cx="5977850" cy="2847822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 anchorCtr="0"/>
              <a:lstStyle/>
              <a:p>
                <a:pPr algn="ctr"/>
                <a:r>
                  <a:rPr lang="it-IT" sz="2400"/>
                  <a:t>State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endParaRPr lang="it-IT" sz="2400"/>
              </a:p>
              <a:p>
                <a:pPr algn="ctr"/>
                <a:endParaRPr lang="it-IT" sz="240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it-IT" sz="2400"/>
                  <a:t> </a:t>
                </a:r>
              </a:p>
              <a:p>
                <a:endParaRPr lang="it-IT" sz="2400">
                  <a:ln w="0"/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it-IT" sz="2400"/>
              </a:p>
              <a:p>
                <a:endParaRPr lang="it-IT" sz="2400"/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DD22F3E2-C648-C66F-ECE0-E2E4EDA0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" y="3558808"/>
                <a:ext cx="5977850" cy="2847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9136A8D-1FC2-9CD1-5DE9-94898F841CA3}"/>
              </a:ext>
            </a:extLst>
          </p:cNvPr>
          <p:cNvSpPr/>
          <p:nvPr/>
        </p:nvSpPr>
        <p:spPr>
          <a:xfrm>
            <a:off x="2485669" y="4419365"/>
            <a:ext cx="1911764" cy="78970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394F5B-9D32-8652-02BE-AD1AE4DED224}"/>
                  </a:ext>
                </a:extLst>
              </p:cNvPr>
              <p:cNvSpPr txBox="1"/>
              <p:nvPr/>
            </p:nvSpPr>
            <p:spPr>
              <a:xfrm>
                <a:off x="1030779" y="5327697"/>
                <a:ext cx="1141979" cy="881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394F5B-9D32-8652-02BE-AD1AE4DE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9" y="5327697"/>
                <a:ext cx="1141979" cy="881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60AD46-1F48-E6CB-F656-BBA24BB3A8DA}"/>
                  </a:ext>
                </a:extLst>
              </p:cNvPr>
              <p:cNvSpPr txBox="1"/>
              <p:nvPr/>
            </p:nvSpPr>
            <p:spPr>
              <a:xfrm>
                <a:off x="2389776" y="4419365"/>
                <a:ext cx="2294019" cy="726213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n w="0"/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n w="0"/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n w="0"/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b="0">
                  <a:ln w="0"/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it-IT" b="0" i="0" smtClean="0">
                              <a:ln w="0"/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it-IT">
                  <a:ln w="0"/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it-IT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B60AD46-1F48-E6CB-F656-BBA24BB3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76" y="4419365"/>
                <a:ext cx="2294019" cy="726213"/>
              </a:xfrm>
              <a:prstGeom prst="rect">
                <a:avLst/>
              </a:prstGeom>
              <a:blipFill>
                <a:blip r:embed="rId6"/>
                <a:stretch>
                  <a:fillRect b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04883B5-F2F3-5416-DADB-76A6E8D63D10}"/>
                  </a:ext>
                </a:extLst>
              </p:cNvPr>
              <p:cNvSpPr txBox="1"/>
              <p:nvPr/>
            </p:nvSpPr>
            <p:spPr>
              <a:xfrm>
                <a:off x="2412595" y="4167092"/>
                <a:ext cx="2185510" cy="247184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FLOATING</m:t>
                      </m:r>
                      <m:r>
                        <a:rPr lang="it-IT" sz="1200" b="0" i="0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BASE</m:t>
                      </m:r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04883B5-F2F3-5416-DADB-76A6E8D63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95" y="4167092"/>
                <a:ext cx="2185510" cy="247184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298AF4DA-96E6-35A1-2BD1-2379EBEF57F4}"/>
              </a:ext>
            </a:extLst>
          </p:cNvPr>
          <p:cNvSpPr/>
          <p:nvPr/>
        </p:nvSpPr>
        <p:spPr>
          <a:xfrm>
            <a:off x="1601768" y="4401046"/>
            <a:ext cx="409912" cy="581673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F80FE02-A9C6-9BF3-7C44-F34504AD161F}"/>
                  </a:ext>
                </a:extLst>
              </p:cNvPr>
              <p:cNvSpPr txBox="1"/>
              <p:nvPr/>
            </p:nvSpPr>
            <p:spPr>
              <a:xfrm>
                <a:off x="4468414" y="4172181"/>
                <a:ext cx="2185510" cy="247184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ACTUATED</m:t>
                      </m:r>
                      <m: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JOINTS</m:t>
                      </m:r>
                    </m:oMath>
                  </m:oMathPara>
                </a14:m>
                <a:endParaRPr lang="it-IT" sz="120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F80FE02-A9C6-9BF3-7C44-F34504AD1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14" y="4172181"/>
                <a:ext cx="2185510" cy="247184"/>
              </a:xfrm>
              <a:prstGeom prst="rect">
                <a:avLst/>
              </a:prstGeom>
              <a:blipFill>
                <a:blip r:embed="rId8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442778BF-1C83-7CCB-8BE9-5E4F473F5DBE}"/>
              </a:ext>
            </a:extLst>
          </p:cNvPr>
          <p:cNvSpPr/>
          <p:nvPr/>
        </p:nvSpPr>
        <p:spPr>
          <a:xfrm>
            <a:off x="4587853" y="4419365"/>
            <a:ext cx="1911764" cy="789709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CB053E-475E-DE94-8E27-895186D5F974}"/>
                  </a:ext>
                </a:extLst>
              </p:cNvPr>
              <p:cNvSpPr txBox="1"/>
              <p:nvPr/>
            </p:nvSpPr>
            <p:spPr>
              <a:xfrm>
                <a:off x="4748457" y="4419365"/>
                <a:ext cx="1662546" cy="639875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ln w="0"/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n w="0"/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1200" b="0" i="1" smtClean="0">
                              <a:ln w="0"/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1200" b="0" i="1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200" b="0" i="1" smtClean="0">
                              <a:ln w="0"/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n w="0"/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1200" b="0" i="1" smtClean="0">
                                  <a:ln w="0"/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n w="0"/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200" b="0" i="1" smtClean="0">
                                  <a:ln w="0"/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it-IT" sz="1200" b="0" i="1">
                  <a:ln w="0"/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:endParaRPr lang="it-IT" sz="1200" b="0" i="0">
                  <a:ln w="0"/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TALOS</m:t>
                      </m:r>
                      <m: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22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actuated</m:t>
                      </m:r>
                    </m:oMath>
                  </m:oMathPara>
                </a14:m>
                <a:endParaRPr lang="it-IT" sz="1200" b="0" i="0">
                  <a:ln w="0"/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smtClean="0">
                        <a:ln w="0"/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joints</m:t>
                    </m:r>
                  </m:oMath>
                </a14:m>
                <a:r>
                  <a:rPr lang="it-IT" sz="120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CB053E-475E-DE94-8E27-895186D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57" y="4419365"/>
                <a:ext cx="1662546" cy="639875"/>
              </a:xfrm>
              <a:prstGeom prst="rect">
                <a:avLst/>
              </a:prstGeom>
              <a:blipFill>
                <a:blip r:embed="rId9"/>
                <a:stretch>
                  <a:fillRect l="-14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09C3233D-4440-C13F-3510-906D73A70163}"/>
              </a:ext>
            </a:extLst>
          </p:cNvPr>
          <p:cNvSpPr/>
          <p:nvPr/>
        </p:nvSpPr>
        <p:spPr>
          <a:xfrm>
            <a:off x="1619111" y="5004529"/>
            <a:ext cx="409912" cy="250748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0FAF092-AADE-0D8B-181A-CBF0AA9534FA}"/>
              </a:ext>
            </a:extLst>
          </p:cNvPr>
          <p:cNvSpPr/>
          <p:nvPr/>
        </p:nvSpPr>
        <p:spPr>
          <a:xfrm>
            <a:off x="2509040" y="5481898"/>
            <a:ext cx="1911764" cy="78970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>
              <a:ln w="0"/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6647ACD-02C7-5F2E-A02C-2BECB25C6290}"/>
                  </a:ext>
                </a:extLst>
              </p:cNvPr>
              <p:cNvSpPr txBox="1"/>
              <p:nvPr/>
            </p:nvSpPr>
            <p:spPr>
              <a:xfrm>
                <a:off x="2384948" y="5464884"/>
                <a:ext cx="2294019" cy="401680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n w="0"/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ln w="0"/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b="0">
                  <a:ln w="0"/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it-IT" i="1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i="1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b="0" i="1" smtClean="0">
                                  <a:ln w="0"/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it-IT" b="0" i="1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it-IT" b="0" i="0" smtClean="0">
                              <a:ln w="0"/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it-IT">
                  <a:ln w="0"/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6647ACD-02C7-5F2E-A02C-2BECB25C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48" y="5464884"/>
                <a:ext cx="2294019" cy="401680"/>
              </a:xfrm>
              <a:prstGeom prst="rect">
                <a:avLst/>
              </a:prstGeom>
              <a:blipFill>
                <a:blip r:embed="rId10"/>
                <a:stretch>
                  <a:fillRect b="-10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4F06539-F1CF-6C46-8CC5-1B0FC4955922}"/>
                  </a:ext>
                </a:extLst>
              </p:cNvPr>
              <p:cNvSpPr txBox="1"/>
              <p:nvPr/>
            </p:nvSpPr>
            <p:spPr>
              <a:xfrm>
                <a:off x="2372163" y="5231923"/>
                <a:ext cx="2185510" cy="247184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it-IT" sz="1200" b="0" i="0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BASE</m:t>
                      </m:r>
                      <m:r>
                        <a:rPr lang="it-IT" sz="1200" b="0" i="0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200" b="0" i="0" smtClean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VELOCITY</m:t>
                      </m:r>
                    </m:oMath>
                  </m:oMathPara>
                </a14:m>
                <a:endParaRPr lang="it-IT" sz="120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4F06539-F1CF-6C46-8CC5-1B0FC4955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63" y="5231923"/>
                <a:ext cx="2185510" cy="247184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>
            <a:extLst>
              <a:ext uri="{FF2B5EF4-FFF2-40B4-BE49-F238E27FC236}">
                <a16:creationId xmlns:a16="http://schemas.microsoft.com/office/drawing/2014/main" id="{0D2233B9-9446-E574-B06B-4A9621F677F4}"/>
              </a:ext>
            </a:extLst>
          </p:cNvPr>
          <p:cNvSpPr/>
          <p:nvPr/>
        </p:nvSpPr>
        <p:spPr>
          <a:xfrm>
            <a:off x="1589886" y="5374887"/>
            <a:ext cx="409912" cy="581673"/>
          </a:xfrm>
          <a:prstGeom prst="ellipse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C258D1-6C41-2F21-F0DA-4A41309A0BEF}"/>
                  </a:ext>
                </a:extLst>
              </p:cNvPr>
              <p:cNvSpPr txBox="1"/>
              <p:nvPr/>
            </p:nvSpPr>
            <p:spPr>
              <a:xfrm>
                <a:off x="4657292" y="5498704"/>
                <a:ext cx="19127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>
                    <a:solidFill>
                      <a:schemeClr val="bg1"/>
                    </a:solidFill>
                  </a:rPr>
                  <a:t>Therefore, in </a:t>
                </a:r>
                <a:r>
                  <a:rPr lang="it-IT" sz="1200" err="1">
                    <a:solidFill>
                      <a:schemeClr val="bg1"/>
                    </a:solidFill>
                  </a:rPr>
                  <a:t>our</a:t>
                </a:r>
                <a:r>
                  <a:rPr lang="it-IT" sz="1200">
                    <a:solidFill>
                      <a:schemeClr val="bg1"/>
                    </a:solidFill>
                  </a:rPr>
                  <a:t> scenario: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sup>
                      </m:sSup>
                    </m:oMath>
                  </m:oMathPara>
                </a14:m>
                <a:endParaRPr lang="it-IT" sz="12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sup>
                      </m:sSup>
                    </m:oMath>
                  </m:oMathPara>
                </a14:m>
                <a:endParaRPr lang="it-IT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5C258D1-6C41-2F21-F0DA-4A41309A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292" y="5498704"/>
                <a:ext cx="1912703" cy="646331"/>
              </a:xfrm>
              <a:prstGeom prst="rect">
                <a:avLst/>
              </a:prstGeom>
              <a:blipFill>
                <a:blip r:embed="rId12"/>
                <a:stretch>
                  <a:fillRect l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DD8A8809-C34B-6536-2C76-31347FB495D6}"/>
              </a:ext>
            </a:extLst>
          </p:cNvPr>
          <p:cNvSpPr/>
          <p:nvPr/>
        </p:nvSpPr>
        <p:spPr>
          <a:xfrm>
            <a:off x="7528415" y="5349691"/>
            <a:ext cx="3621114" cy="1394243"/>
          </a:xfrm>
          <a:prstGeom prst="rect">
            <a:avLst/>
          </a:prstGeom>
          <a:noFill/>
          <a:ln w="63500"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60FD2D-20CD-8E41-862E-68F7AFCD18C7}"/>
              </a:ext>
            </a:extLst>
          </p:cNvPr>
          <p:cNvSpPr txBox="1"/>
          <p:nvPr/>
        </p:nvSpPr>
        <p:spPr>
          <a:xfrm>
            <a:off x="7582683" y="5435862"/>
            <a:ext cx="357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660000"/>
                </a:solidFill>
              </a:rPr>
              <a:t>With </a:t>
            </a:r>
            <a:r>
              <a:rPr lang="it-IT" sz="2400" b="1" err="1">
                <a:solidFill>
                  <a:srgbClr val="660000"/>
                </a:solidFill>
              </a:rPr>
              <a:t>this</a:t>
            </a:r>
            <a:r>
              <a:rPr lang="it-IT" sz="2400" b="1">
                <a:solidFill>
                  <a:srgbClr val="660000"/>
                </a:solidFill>
              </a:rPr>
              <a:t> in mind, </a:t>
            </a:r>
            <a:r>
              <a:rPr lang="it-IT" sz="2400" b="1" err="1">
                <a:solidFill>
                  <a:srgbClr val="660000"/>
                </a:solidFill>
              </a:rPr>
              <a:t>we</a:t>
            </a:r>
            <a:r>
              <a:rPr lang="it-IT" sz="2400" b="1">
                <a:solidFill>
                  <a:srgbClr val="660000"/>
                </a:solidFill>
              </a:rPr>
              <a:t> can formulate </a:t>
            </a:r>
            <a:r>
              <a:rPr lang="it-IT" sz="2400" b="1" err="1">
                <a:solidFill>
                  <a:srgbClr val="660000"/>
                </a:solidFill>
              </a:rPr>
              <a:t>our</a:t>
            </a:r>
            <a:r>
              <a:rPr lang="it-IT" sz="2400" b="1">
                <a:solidFill>
                  <a:srgbClr val="660000"/>
                </a:solidFill>
              </a:rPr>
              <a:t> MPC </a:t>
            </a:r>
            <a:r>
              <a:rPr lang="it-IT" sz="2400" b="1" err="1">
                <a:solidFill>
                  <a:srgbClr val="660000"/>
                </a:solidFill>
              </a:rPr>
              <a:t>problem</a:t>
            </a:r>
            <a:endParaRPr lang="it-IT" sz="1800" b="1">
              <a:solidFill>
                <a:srgbClr val="6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9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85ED-9119-961C-0DCD-21A18D09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6AC1E6C-C765-FB21-ADA2-C4A90B89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5BEE2A4-F985-6AA3-9655-1F0F6880953A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B086781-0B79-1CAE-E8B6-87AE46A545E2}"/>
              </a:ext>
            </a:extLst>
          </p:cNvPr>
          <p:cNvSpPr/>
          <p:nvPr/>
        </p:nvSpPr>
        <p:spPr>
          <a:xfrm>
            <a:off x="-18913" y="-1"/>
            <a:ext cx="700028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9C6748-8CDA-5DE3-8D5F-DD430A690EA9}"/>
              </a:ext>
            </a:extLst>
          </p:cNvPr>
          <p:cNvSpPr txBox="1"/>
          <p:nvPr/>
        </p:nvSpPr>
        <p:spPr>
          <a:xfrm>
            <a:off x="-18912" y="108782"/>
            <a:ext cx="7310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Dynamic Model (1)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0013147-51A8-2D37-990E-A794FC11BEC6}"/>
              </a:ext>
            </a:extLst>
          </p:cNvPr>
          <p:cNvSpPr/>
          <p:nvPr/>
        </p:nvSpPr>
        <p:spPr>
          <a:xfrm>
            <a:off x="732340" y="1456869"/>
            <a:ext cx="10715482" cy="62593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err="1">
                <a:solidFill>
                  <a:schemeClr val="bg1"/>
                </a:solidFill>
                <a:effectLst/>
                <a:latin typeface="Helvetica" pitchFamily="2" charset="0"/>
              </a:rPr>
              <a:t>Karush</a:t>
            </a:r>
            <a:r>
              <a:rPr lang="it-IT" sz="3600">
                <a:solidFill>
                  <a:schemeClr val="bg1"/>
                </a:solidFill>
                <a:effectLst/>
                <a:latin typeface="Helvetica" pitchFamily="2" charset="0"/>
              </a:rPr>
              <a:t>-Kuhn-Tucker (KKT) </a:t>
            </a:r>
            <a:r>
              <a:rPr lang="it-IT" sz="3600" err="1">
                <a:solidFill>
                  <a:schemeClr val="bg1"/>
                </a:solidFill>
                <a:effectLst/>
                <a:latin typeface="Helvetica" pitchFamily="2" charset="0"/>
              </a:rPr>
              <a:t>conditions</a:t>
            </a:r>
            <a:endParaRPr lang="it-IT" sz="360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AB0D1487-EFEC-A0A7-F70A-02E4DAA8B366}"/>
                  </a:ext>
                </a:extLst>
              </p:cNvPr>
              <p:cNvSpPr/>
              <p:nvPr/>
            </p:nvSpPr>
            <p:spPr>
              <a:xfrm>
                <a:off x="419926" y="2199333"/>
                <a:ext cx="4477568" cy="1114309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AB0D1487-EFEC-A0A7-F70A-02E4DAA8B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26" y="2199333"/>
                <a:ext cx="4477568" cy="11143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16F219C5-E697-CB80-51F1-C26C691BA3A9}"/>
              </a:ext>
            </a:extLst>
          </p:cNvPr>
          <p:cNvSpPr/>
          <p:nvPr/>
        </p:nvSpPr>
        <p:spPr>
          <a:xfrm>
            <a:off x="83162" y="3544359"/>
            <a:ext cx="5824150" cy="239571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0" i="1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2CF80C-0BC0-1577-D083-D415193AFEFD}"/>
              </a:ext>
            </a:extLst>
          </p:cNvPr>
          <p:cNvSpPr/>
          <p:nvPr/>
        </p:nvSpPr>
        <p:spPr>
          <a:xfrm>
            <a:off x="7392243" y="2322637"/>
            <a:ext cx="4615539" cy="2452563"/>
          </a:xfrm>
          <a:prstGeom prst="rect">
            <a:avLst/>
          </a:prstGeom>
          <a:noFill/>
          <a:ln w="63500"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F8FD3A6-76C5-BE78-DD28-9595B85CE68A}"/>
              </a:ext>
            </a:extLst>
          </p:cNvPr>
          <p:cNvSpPr/>
          <p:nvPr/>
        </p:nvSpPr>
        <p:spPr>
          <a:xfrm>
            <a:off x="83160" y="6056608"/>
            <a:ext cx="5824152" cy="64684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CCF172F-0B39-C1F6-2A22-6615AE0E6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7" y="3670242"/>
                <a:ext cx="6201530" cy="310162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inertial</a:t>
                </a: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matrix</a:t>
                </a: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  </a:t>
                </a:r>
                <a:r>
                  <a:rPr lang="it-IT" sz="2400" err="1">
                    <a:solidFill>
                      <a:schemeClr val="bg1"/>
                    </a:solidFill>
                  </a:rPr>
                  <a:t>generalized</a:t>
                </a:r>
                <a:r>
                  <a:rPr lang="it-IT" sz="2400">
                    <a:solidFill>
                      <a:schemeClr val="bg1"/>
                    </a:solidFill>
                  </a:rPr>
                  <a:t> non linear </a:t>
                </a:r>
                <a:r>
                  <a:rPr lang="it-IT" sz="2400" err="1">
                    <a:solidFill>
                      <a:schemeClr val="bg1"/>
                    </a:solidFill>
                  </a:rPr>
                  <a:t>forces</a:t>
                </a:r>
                <a:endParaRPr lang="it-IT" sz="240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contatenated</a:t>
                </a:r>
                <a:r>
                  <a:rPr lang="it-IT" sz="2400">
                    <a:solidFill>
                      <a:schemeClr val="bg1"/>
                    </a:solidFill>
                  </a:rPr>
                  <a:t> contact </a:t>
                </a:r>
                <a:r>
                  <a:rPr lang="it-IT" sz="2400" err="1">
                    <a:solidFill>
                      <a:schemeClr val="bg1"/>
                    </a:solidFill>
                  </a:rPr>
                  <a:t>wrenches</a:t>
                </a: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contact </a:t>
                </a:r>
                <a:r>
                  <a:rPr lang="it-IT" sz="2400" err="1">
                    <a:solidFill>
                      <a:schemeClr val="bg1"/>
                    </a:solidFill>
                  </a:rPr>
                  <a:t>Jacobians</a:t>
                </a: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vector</a:t>
                </a:r>
                <a:r>
                  <a:rPr lang="it-IT" sz="2400">
                    <a:solidFill>
                      <a:schemeClr val="bg1"/>
                    </a:solidFill>
                  </a:rPr>
                  <a:t> of </a:t>
                </a:r>
                <a:r>
                  <a:rPr lang="it-IT" sz="2400" err="1">
                    <a:solidFill>
                      <a:schemeClr val="bg1"/>
                    </a:solidFill>
                  </a:rPr>
                  <a:t>commanded</a:t>
                </a:r>
                <a:r>
                  <a:rPr lang="it-IT" sz="2400">
                    <a:solidFill>
                      <a:schemeClr val="bg1"/>
                    </a:solidFill>
                  </a:rPr>
                  <a:t> joint torque</a:t>
                </a:r>
              </a:p>
              <a:p>
                <a:pPr marL="0" indent="0">
                  <a:buNone/>
                </a:pP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endParaRPr lang="it-IT" sz="2400" b="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actuation</a:t>
                </a:r>
                <a:r>
                  <a:rPr lang="it-IT" sz="2400">
                    <a:solidFill>
                      <a:schemeClr val="bg1"/>
                    </a:solidFill>
                  </a:rPr>
                  <a:t> </a:t>
                </a:r>
                <a:r>
                  <a:rPr lang="it-IT" sz="2400" err="1">
                    <a:solidFill>
                      <a:schemeClr val="bg1"/>
                    </a:solidFill>
                  </a:rPr>
                  <a:t>matrix</a:t>
                </a:r>
                <a:endParaRPr lang="it-IT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CCF172F-0B39-C1F6-2A22-6615AE0E6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7" y="3670242"/>
                <a:ext cx="6201530" cy="3101622"/>
              </a:xfrm>
              <a:blipFill>
                <a:blip r:embed="rId4"/>
                <a:stretch>
                  <a:fillRect l="-1278" t="-3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19D6FD-4D5F-D447-C4F4-FB45984A91AA}"/>
                  </a:ext>
                </a:extLst>
              </p:cNvPr>
              <p:cNvSpPr txBox="1"/>
              <p:nvPr/>
            </p:nvSpPr>
            <p:spPr>
              <a:xfrm>
                <a:off x="7446511" y="2376269"/>
                <a:ext cx="456127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>
                    <a:solidFill>
                      <a:srgbClr val="660000"/>
                    </a:solidFill>
                  </a:rPr>
                  <a:t>In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order</a:t>
                </a:r>
                <a:r>
                  <a:rPr lang="it-IT" sz="2400" b="1">
                    <a:solidFill>
                      <a:srgbClr val="660000"/>
                    </a:solidFill>
                  </a:rPr>
                  <a:t> to use the KKT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conditions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as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our</a:t>
                </a:r>
                <a:r>
                  <a:rPr lang="it-IT" sz="2400" b="1">
                    <a:solidFill>
                      <a:srgbClr val="660000"/>
                    </a:solidFill>
                  </a:rPr>
                  <a:t> dynamics,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we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need</a:t>
                </a:r>
                <a:r>
                  <a:rPr lang="it-IT" sz="2400" b="1">
                    <a:solidFill>
                      <a:srgbClr val="660000"/>
                    </a:solidFill>
                  </a:rPr>
                  <a:t> to express the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contat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wrench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stack</a:t>
                </a:r>
                <a:r>
                  <a:rPr lang="it-IT" sz="2400" b="1">
                    <a:solidFill>
                      <a:srgbClr val="660000"/>
                    </a:solidFill>
                  </a:rPr>
                  <a:t> 𝝀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as</a:t>
                </a:r>
                <a:r>
                  <a:rPr lang="it-IT" sz="2400" b="1">
                    <a:solidFill>
                      <a:srgbClr val="660000"/>
                    </a:solidFill>
                  </a:rPr>
                  <a:t> a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function</a:t>
                </a:r>
                <a:r>
                  <a:rPr lang="it-IT" sz="2400" b="1">
                    <a:solidFill>
                      <a:srgbClr val="660000"/>
                    </a:solidFill>
                  </a:rPr>
                  <a:t> of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our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decision</a:t>
                </a:r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  <a:r>
                  <a:rPr lang="it-IT" sz="2400" b="1" err="1">
                    <a:solidFill>
                      <a:srgbClr val="660000"/>
                    </a:solidFill>
                  </a:rPr>
                  <a:t>variables</a:t>
                </a:r>
                <a:endParaRPr lang="it-IT" sz="2400" b="1">
                  <a:solidFill>
                    <a:srgbClr val="660000"/>
                  </a:solidFill>
                </a:endParaRPr>
              </a:p>
              <a:p>
                <a:pPr algn="ctr"/>
                <a:r>
                  <a:rPr lang="it-IT" sz="2400" b="1">
                    <a:solidFill>
                      <a:srgbClr val="66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it-IT" sz="24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400" b="1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it-IT" sz="24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it-IT" sz="24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</a:p>
              <a:p>
                <a:pPr algn="ctr"/>
                <a:endParaRPr lang="it-IT" sz="1800" b="1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19D6FD-4D5F-D447-C4F4-FB45984A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511" y="2376269"/>
                <a:ext cx="4561271" cy="2585323"/>
              </a:xfrm>
              <a:prstGeom prst="rect">
                <a:avLst/>
              </a:prstGeom>
              <a:blipFill>
                <a:blip r:embed="rId5"/>
                <a:stretch>
                  <a:fillRect l="-1203" t="-1887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destra 6">
            <a:extLst>
              <a:ext uri="{FF2B5EF4-FFF2-40B4-BE49-F238E27FC236}">
                <a16:creationId xmlns:a16="http://schemas.microsoft.com/office/drawing/2014/main" id="{CB367E4F-4611-F312-2CED-1FDB52915F4A}"/>
              </a:ext>
            </a:extLst>
          </p:cNvPr>
          <p:cNvSpPr/>
          <p:nvPr/>
        </p:nvSpPr>
        <p:spPr>
          <a:xfrm>
            <a:off x="6096000" y="6012131"/>
            <a:ext cx="885370" cy="474821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1D4E496-70A8-DBB6-C096-F2F807632390}"/>
              </a:ext>
            </a:extLst>
          </p:cNvPr>
          <p:cNvSpPr/>
          <p:nvPr/>
        </p:nvSpPr>
        <p:spPr>
          <a:xfrm>
            <a:off x="7170058" y="5152642"/>
            <a:ext cx="4901659" cy="1550811"/>
          </a:xfrm>
          <a:prstGeom prst="roundRect">
            <a:avLst/>
          </a:prstGeom>
          <a:solidFill>
            <a:srgbClr val="BA878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660000"/>
                </a:solidFill>
              </a:rPr>
              <a:t>UNDERACTUATED ROBOT:</a:t>
            </a:r>
            <a:endParaRPr lang="en-US" sz="2400">
              <a:solidFill>
                <a:srgbClr val="660000"/>
              </a:solidFill>
            </a:endParaRPr>
          </a:p>
          <a:p>
            <a:pPr algn="ctr"/>
            <a:r>
              <a:rPr lang="en-US" sz="2400">
                <a:solidFill>
                  <a:srgbClr val="660000"/>
                </a:solidFill>
              </a:rPr>
              <a:t>The floating base is not directly affected by commanded torques</a:t>
            </a:r>
            <a:endParaRPr lang="it-IT" sz="2400" b="1">
              <a:solidFill>
                <a:srgbClr val="6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7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6D94-19AF-9EE3-8745-240BE5027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A2E7FAC4-2DA3-541D-1D15-234D7340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F4863961-8003-C324-8980-76B82FEC4524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91A85E4-6465-D497-0AD7-631D662360B9}"/>
              </a:ext>
            </a:extLst>
          </p:cNvPr>
          <p:cNvSpPr/>
          <p:nvPr/>
        </p:nvSpPr>
        <p:spPr>
          <a:xfrm>
            <a:off x="-18913" y="-1"/>
            <a:ext cx="700028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BBBAAE-1149-D31D-4AFE-DAFE57ADDDB5}"/>
              </a:ext>
            </a:extLst>
          </p:cNvPr>
          <p:cNvSpPr txBox="1"/>
          <p:nvPr/>
        </p:nvSpPr>
        <p:spPr>
          <a:xfrm>
            <a:off x="-18912" y="108782"/>
            <a:ext cx="7310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Dynamic Model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58250F35-B84B-58B9-CAD7-C1D300C1A468}"/>
                  </a:ext>
                </a:extLst>
              </p:cNvPr>
              <p:cNvSpPr/>
              <p:nvPr/>
            </p:nvSpPr>
            <p:spPr>
              <a:xfrm>
                <a:off x="345884" y="1503380"/>
                <a:ext cx="5298704" cy="2847821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t-IT">
                    <a:latin typeface="Cambria Math" panose="02040503050406030204" pitchFamily="18" charset="0"/>
                  </a:rPr>
                  <a:t>By </a:t>
                </a:r>
                <a:r>
                  <a:rPr lang="it-IT" err="1">
                    <a:latin typeface="Cambria Math" panose="02040503050406030204" pitchFamily="18" charset="0"/>
                  </a:rPr>
                  <a:t>inverting</a:t>
                </a:r>
                <a:r>
                  <a:rPr lang="it-IT">
                    <a:latin typeface="Cambria Math" panose="02040503050406030204" pitchFamily="18" charset="0"/>
                  </a:rPr>
                  <a:t> the </a:t>
                </a:r>
                <a:r>
                  <a:rPr lang="it-IT" b="1" err="1">
                    <a:latin typeface="Cambria Math" panose="02040503050406030204" pitchFamily="18" charset="0"/>
                  </a:rPr>
                  <a:t>Operational</a:t>
                </a:r>
                <a:r>
                  <a:rPr lang="it-IT" b="1">
                    <a:latin typeface="Cambria Math" panose="02040503050406030204" pitchFamily="18" charset="0"/>
                  </a:rPr>
                  <a:t> Space </a:t>
                </a:r>
                <a:r>
                  <a:rPr lang="it-IT" b="1" err="1">
                    <a:latin typeface="Cambria Math" panose="02040503050406030204" pitchFamily="18" charset="0"/>
                  </a:rPr>
                  <a:t>Inertia</a:t>
                </a:r>
                <a:r>
                  <a:rPr lang="it-IT" b="1">
                    <a:latin typeface="Cambria Math" panose="02040503050406030204" pitchFamily="18" charset="0"/>
                  </a:rPr>
                  <a:t> Matrix (OSIM)</a:t>
                </a:r>
              </a:p>
              <a:p>
                <a:endParaRPr lang="it-IT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it-IT" b="1"/>
              </a:p>
              <a:p>
                <a:r>
                  <a:rPr lang="it-IT" err="1"/>
                  <a:t>using</a:t>
                </a:r>
                <a:r>
                  <a:rPr lang="it-IT"/>
                  <a:t> a </a:t>
                </a:r>
                <a:r>
                  <a:rPr lang="it-IT" b="1"/>
                  <a:t>special </a:t>
                </a:r>
                <a:r>
                  <a:rPr lang="it-IT" b="1" err="1"/>
                  <a:t>Cholewski</a:t>
                </a:r>
                <a:r>
                  <a:rPr lang="it-IT" b="1"/>
                  <a:t> </a:t>
                </a:r>
                <a:r>
                  <a:rPr lang="it-IT" b="1" err="1"/>
                  <a:t>decomposition</a:t>
                </a:r>
                <a:r>
                  <a:rPr lang="it-IT"/>
                  <a:t>, </a:t>
                </a:r>
                <a:r>
                  <a:rPr lang="it-IT" err="1"/>
                  <a:t>we</a:t>
                </a:r>
                <a:r>
                  <a:rPr lang="it-IT"/>
                  <a:t> can </a:t>
                </a:r>
                <a:r>
                  <a:rPr lang="it-IT" err="1"/>
                  <a:t>always</a:t>
                </a:r>
                <a:r>
                  <a:rPr lang="it-IT"/>
                  <a:t> (</a:t>
                </a:r>
                <a:r>
                  <a:rPr lang="it-IT" err="1"/>
                  <a:t>even</a:t>
                </a:r>
                <a:r>
                  <a:rPr lang="it-IT"/>
                  <a:t> in the </a:t>
                </a:r>
                <a:r>
                  <a:rPr lang="it-IT" err="1"/>
                  <a:t>singular</a:t>
                </a:r>
                <a:r>
                  <a:rPr lang="it-IT"/>
                  <a:t> </a:t>
                </a:r>
                <a:r>
                  <a:rPr lang="it-IT" err="1"/>
                  <a:t>configurations</a:t>
                </a:r>
                <a:r>
                  <a:rPr lang="it-IT"/>
                  <a:t>)</a:t>
                </a:r>
              </a:p>
              <a:p>
                <a:r>
                  <a:rPr lang="it-IT"/>
                  <a:t>Express the </a:t>
                </a:r>
                <a:r>
                  <a:rPr lang="it-IT" err="1"/>
                  <a:t>wrench</a:t>
                </a:r>
                <a:r>
                  <a:rPr lang="it-IT"/>
                  <a:t> </a:t>
                </a:r>
                <a:r>
                  <a:rPr lang="it-IT" err="1"/>
                  <a:t>as</a:t>
                </a:r>
                <a:r>
                  <a:rPr lang="it-IT"/>
                  <a:t> a </a:t>
                </a:r>
                <a:r>
                  <a:rPr lang="it-IT" err="1"/>
                  <a:t>function</a:t>
                </a:r>
                <a:r>
                  <a:rPr lang="it-IT"/>
                  <a:t> of the </a:t>
                </a:r>
                <a:r>
                  <a:rPr lang="it-IT" err="1"/>
                  <a:t>decision</a:t>
                </a:r>
                <a:r>
                  <a:rPr lang="it-IT"/>
                  <a:t> </a:t>
                </a:r>
                <a:r>
                  <a:rPr lang="it-IT" err="1"/>
                  <a:t>variables</a:t>
                </a:r>
                <a:endParaRPr lang="it-IT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58250F35-B84B-58B9-CAD7-C1D300C1A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4" y="1503380"/>
                <a:ext cx="5298704" cy="28478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9A80EDC8-DB74-0224-9F59-E06404C27296}"/>
              </a:ext>
            </a:extLst>
          </p:cNvPr>
          <p:cNvSpPr/>
          <p:nvPr/>
        </p:nvSpPr>
        <p:spPr>
          <a:xfrm>
            <a:off x="7341714" y="4078376"/>
            <a:ext cx="4615539" cy="2452563"/>
          </a:xfrm>
          <a:prstGeom prst="rect">
            <a:avLst/>
          </a:prstGeom>
          <a:noFill/>
          <a:ln w="63500"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F17FE0C-70E9-1263-F92E-AF1F1B6A5EE3}"/>
                  </a:ext>
                </a:extLst>
              </p:cNvPr>
              <p:cNvSpPr txBox="1"/>
              <p:nvPr/>
            </p:nvSpPr>
            <p:spPr>
              <a:xfrm>
                <a:off x="7464524" y="4776287"/>
                <a:ext cx="4561271" cy="190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400" b="1">
                  <a:solidFill>
                    <a:srgbClr val="66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400" b="1" i="1" smtClean="0">
                                  <a:solidFill>
                                    <a:srgbClr val="66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 smtClean="0">
                                  <a:solidFill>
                                    <a:srgbClr val="66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2400" b="1" i="1" smtClean="0">
                                  <a:solidFill>
                                    <a:srgbClr val="66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it-IT" sz="24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sz="2400" b="1" i="1">
                  <a:solidFill>
                    <a:srgbClr val="66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4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400" b="1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sz="2400" b="1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it-IT" sz="2400" b="1" i="1" dirty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4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it-IT" sz="24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it-IT" sz="24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it-IT" sz="24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b="1" i="1" dirty="0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1" i="1" dirty="0" smtClean="0">
                                    <a:solidFill>
                                      <a:srgbClr val="66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1" i="1" dirty="0" smtClean="0">
                                    <a:solidFill>
                                      <a:srgbClr val="66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sz="2400" b="1" i="1" dirty="0" smtClean="0">
                                    <a:solidFill>
                                      <a:srgbClr val="66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4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𝚽</m:t>
                    </m:r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it-IT" sz="24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 b="1">
                    <a:solidFill>
                      <a:srgbClr val="660000"/>
                    </a:solidFill>
                  </a:rPr>
                  <a:t> </a:t>
                </a:r>
              </a:p>
              <a:p>
                <a:endParaRPr lang="it-IT" sz="1800" b="1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F17FE0C-70E9-1263-F92E-AF1F1B6A5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24" y="4776287"/>
                <a:ext cx="4561271" cy="1905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destra 6">
            <a:extLst>
              <a:ext uri="{FF2B5EF4-FFF2-40B4-BE49-F238E27FC236}">
                <a16:creationId xmlns:a16="http://schemas.microsoft.com/office/drawing/2014/main" id="{3D16880E-AD70-889A-F622-1B18FB14288C}"/>
              </a:ext>
            </a:extLst>
          </p:cNvPr>
          <p:cNvSpPr/>
          <p:nvPr/>
        </p:nvSpPr>
        <p:spPr>
          <a:xfrm>
            <a:off x="5486399" y="5589999"/>
            <a:ext cx="1378857" cy="474821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7345831-F444-90E4-33AD-73F1CCB54056}"/>
                  </a:ext>
                </a:extLst>
              </p:cNvPr>
              <p:cNvSpPr/>
              <p:nvPr/>
            </p:nvSpPr>
            <p:spPr>
              <a:xfrm>
                <a:off x="749713" y="4880288"/>
                <a:ext cx="4336165" cy="1755739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i="1">
                  <a:latin typeface="Cambria Math" panose="02040503050406030204" pitchFamily="18" charset="0"/>
                </a:endParaRPr>
              </a:p>
              <a:p>
                <a:pPr algn="ctr"/>
                <a:r>
                  <a:rPr lang="it-IT" err="1">
                    <a:latin typeface="Cambria Math" panose="02040503050406030204" pitchFamily="18" charset="0"/>
                  </a:rPr>
                  <a:t>We</a:t>
                </a:r>
                <a:r>
                  <a:rPr lang="it-IT">
                    <a:latin typeface="Cambria Math" panose="02040503050406030204" pitchFamily="18" charset="0"/>
                  </a:rPr>
                  <a:t> can </a:t>
                </a:r>
                <a:r>
                  <a:rPr lang="it-IT" err="1">
                    <a:latin typeface="Cambria Math" panose="02040503050406030204" pitchFamily="18" charset="0"/>
                  </a:rPr>
                  <a:t>finally</a:t>
                </a:r>
                <a:r>
                  <a:rPr lang="it-IT">
                    <a:latin typeface="Cambria Math" panose="02040503050406030204" pitchFamily="18" charset="0"/>
                  </a:rPr>
                  <a:t> </a:t>
                </a:r>
                <a:r>
                  <a:rPr lang="it-IT" err="1">
                    <a:latin typeface="Cambria Math" panose="02040503050406030204" pitchFamily="18" charset="0"/>
                  </a:rPr>
                  <a:t>define</a:t>
                </a:r>
                <a:r>
                  <a:rPr lang="it-IT">
                    <a:latin typeface="Cambria Math" panose="02040503050406030204" pitchFamily="18" charset="0"/>
                  </a:rPr>
                  <a:t> </a:t>
                </a:r>
                <a:r>
                  <a:rPr lang="it-IT" err="1">
                    <a:latin typeface="Cambria Math" panose="02040503050406030204" pitchFamily="18" charset="0"/>
                  </a:rPr>
                  <a:t>our</a:t>
                </a:r>
                <a:r>
                  <a:rPr lang="it-IT">
                    <a:latin typeface="Cambria Math" panose="02040503050406030204" pitchFamily="18" charset="0"/>
                  </a:rPr>
                  <a:t> state </a:t>
                </a:r>
                <a:r>
                  <a:rPr lang="it-IT" err="1">
                    <a:latin typeface="Cambria Math" panose="02040503050406030204" pitchFamily="18" charset="0"/>
                  </a:rPr>
                  <a:t>space</a:t>
                </a:r>
                <a:r>
                  <a:rPr lang="it-IT">
                    <a:latin typeface="Cambria Math" panose="02040503050406030204" pitchFamily="18" charset="0"/>
                  </a:rPr>
                  <a:t> </a:t>
                </a:r>
                <a:r>
                  <a:rPr lang="it-IT" err="1">
                    <a:latin typeface="Cambria Math" panose="02040503050406030204" pitchFamily="18" charset="0"/>
                  </a:rPr>
                  <a:t>variables</a:t>
                </a:r>
                <a:r>
                  <a:rPr lang="it-IT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:endParaRPr lang="it-IT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̇</m:t>
                              </m:r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b="0"/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7345831-F444-90E4-33AD-73F1CCB54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13" y="4880288"/>
                <a:ext cx="4336165" cy="175573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CB966F-CAF4-D18F-668B-FE5457866164}"/>
              </a:ext>
            </a:extLst>
          </p:cNvPr>
          <p:cNvSpPr txBox="1"/>
          <p:nvPr/>
        </p:nvSpPr>
        <p:spPr>
          <a:xfrm>
            <a:off x="5737885" y="5983564"/>
            <a:ext cx="1603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66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KKT</a:t>
            </a:r>
            <a:r>
              <a:rPr lang="it-IT" sz="1800" b="1">
                <a:solidFill>
                  <a:srgbClr val="660000"/>
                </a:solidFill>
              </a:rPr>
              <a:t> 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F65148-F2FB-C894-D010-95168B4F3CA7}"/>
              </a:ext>
            </a:extLst>
          </p:cNvPr>
          <p:cNvSpPr txBox="1"/>
          <p:nvPr/>
        </p:nvSpPr>
        <p:spPr>
          <a:xfrm>
            <a:off x="7464524" y="4196499"/>
            <a:ext cx="4381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66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STATE SPACE REPRESENTATION</a:t>
            </a:r>
          </a:p>
          <a:p>
            <a:r>
              <a:rPr lang="it-IT" b="1" err="1">
                <a:solidFill>
                  <a:srgbClr val="660000"/>
                </a:solidFill>
              </a:rPr>
              <a:t>expressed</a:t>
            </a:r>
            <a:r>
              <a:rPr lang="it-IT" b="1">
                <a:solidFill>
                  <a:srgbClr val="660000"/>
                </a:solidFill>
              </a:rPr>
              <a:t> </a:t>
            </a:r>
            <a:r>
              <a:rPr lang="it-IT" b="1" err="1">
                <a:solidFill>
                  <a:srgbClr val="660000"/>
                </a:solidFill>
              </a:rPr>
              <a:t>as</a:t>
            </a:r>
            <a:r>
              <a:rPr lang="it-IT" b="1">
                <a:solidFill>
                  <a:srgbClr val="660000"/>
                </a:solidFill>
              </a:rPr>
              <a:t> a </a:t>
            </a:r>
            <a:r>
              <a:rPr lang="it-IT" b="1" err="1">
                <a:solidFill>
                  <a:srgbClr val="660000"/>
                </a:solidFill>
              </a:rPr>
              <a:t>function</a:t>
            </a:r>
            <a:r>
              <a:rPr lang="it-IT" b="1">
                <a:solidFill>
                  <a:srgbClr val="660000"/>
                </a:solidFill>
              </a:rPr>
              <a:t> of the </a:t>
            </a:r>
            <a:r>
              <a:rPr lang="it-IT" b="1" err="1">
                <a:solidFill>
                  <a:srgbClr val="660000"/>
                </a:solidFill>
              </a:rPr>
              <a:t>decision</a:t>
            </a:r>
            <a:r>
              <a:rPr lang="it-IT" b="1">
                <a:solidFill>
                  <a:srgbClr val="660000"/>
                </a:solidFill>
              </a:rPr>
              <a:t> </a:t>
            </a:r>
            <a:r>
              <a:rPr lang="it-IT" b="1" err="1">
                <a:solidFill>
                  <a:srgbClr val="660000"/>
                </a:solidFill>
              </a:rPr>
              <a:t>variables</a:t>
            </a:r>
            <a:r>
              <a:rPr lang="it-IT" b="1">
                <a:solidFill>
                  <a:srgbClr val="660000"/>
                </a:solidFill>
              </a:rPr>
              <a:t> </a:t>
            </a:r>
            <a:endParaRPr lang="it-IT"/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7FDD124B-1305-4D62-094D-E7E5E0A42663}"/>
              </a:ext>
            </a:extLst>
          </p:cNvPr>
          <p:cNvSpPr/>
          <p:nvPr/>
        </p:nvSpPr>
        <p:spPr>
          <a:xfrm rot="16200000">
            <a:off x="8690237" y="3023327"/>
            <a:ext cx="1378857" cy="474821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F90C285-2455-BCC5-EFDF-4D177339E55C}"/>
                  </a:ext>
                </a:extLst>
              </p:cNvPr>
              <p:cNvSpPr txBox="1"/>
              <p:nvPr/>
            </p:nvSpPr>
            <p:spPr>
              <a:xfrm>
                <a:off x="8196873" y="1932937"/>
                <a:ext cx="2365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sz="2400" b="1" i="1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b="1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F90C285-2455-BCC5-EFDF-4D177339E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873" y="1932937"/>
                <a:ext cx="2365584" cy="461665"/>
              </a:xfrm>
              <a:prstGeom prst="rect">
                <a:avLst/>
              </a:prstGeom>
              <a:blipFill>
                <a:blip r:embed="rId6"/>
                <a:stretch>
                  <a:fillRect r="-2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BD98DB1-0051-3846-FAB4-B351DD92A0FE}"/>
              </a:ext>
            </a:extLst>
          </p:cNvPr>
          <p:cNvSpPr txBox="1"/>
          <p:nvPr/>
        </p:nvSpPr>
        <p:spPr>
          <a:xfrm>
            <a:off x="9617076" y="3188317"/>
            <a:ext cx="222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1" i="0" u="none" strike="noStrike" kern="1200" cap="none" spc="0" normalizeH="0" baseline="0" noProof="0" err="1">
                <a:ln>
                  <a:noFill/>
                </a:ln>
                <a:solidFill>
                  <a:srgbClr val="66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Discretization</a:t>
            </a:r>
            <a:r>
              <a:rPr lang="it-IT" sz="1800" b="1">
                <a:solidFill>
                  <a:srgbClr val="660000"/>
                </a:solidFill>
              </a:rPr>
              <a:t> </a:t>
            </a:r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D1CA2EA-5042-FFF3-0D33-F32F69E7DA27}"/>
              </a:ext>
            </a:extLst>
          </p:cNvPr>
          <p:cNvSpPr/>
          <p:nvPr/>
        </p:nvSpPr>
        <p:spPr>
          <a:xfrm>
            <a:off x="8196874" y="1851537"/>
            <a:ext cx="2365584" cy="673187"/>
          </a:xfrm>
          <a:prstGeom prst="rect">
            <a:avLst/>
          </a:prstGeom>
          <a:noFill/>
          <a:ln w="63500"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24" name="Elemento grafico 23" descr="Badge 4 contorno">
            <a:extLst>
              <a:ext uri="{FF2B5EF4-FFF2-40B4-BE49-F238E27FC236}">
                <a16:creationId xmlns:a16="http://schemas.microsoft.com/office/drawing/2014/main" id="{63DC4F00-0F46-F39F-F0F5-2449071EE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1596" y="17309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7711-8AAC-27C1-BB9D-3494BECD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7E34B387-EDD5-B45C-66EB-8EC1E7562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B78E4B79-8A9A-C290-95EB-695412AB19B1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01160D6-3854-C87D-2467-B0738BD9C218}"/>
              </a:ext>
            </a:extLst>
          </p:cNvPr>
          <p:cNvSpPr/>
          <p:nvPr/>
        </p:nvSpPr>
        <p:spPr>
          <a:xfrm>
            <a:off x="-18912" y="-1"/>
            <a:ext cx="538339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7152E5-DB9C-4C81-68AB-E26935E4495F}"/>
              </a:ext>
            </a:extLst>
          </p:cNvPr>
          <p:cNvSpPr txBox="1"/>
          <p:nvPr/>
        </p:nvSpPr>
        <p:spPr>
          <a:xfrm>
            <a:off x="-18912" y="108782"/>
            <a:ext cx="538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Cost </a:t>
            </a:r>
            <a:r>
              <a:rPr lang="it-IT" sz="6600" err="1">
                <a:solidFill>
                  <a:schemeClr val="bg1"/>
                </a:solidFill>
              </a:rPr>
              <a:t>Function</a:t>
            </a:r>
            <a:r>
              <a:rPr lang="it-IT" sz="6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D1BCF6C-CCF4-EC43-3063-5DE0FBE2D525}"/>
              </a:ext>
            </a:extLst>
          </p:cNvPr>
          <p:cNvSpPr/>
          <p:nvPr/>
        </p:nvSpPr>
        <p:spPr>
          <a:xfrm>
            <a:off x="433111" y="1465568"/>
            <a:ext cx="7288489" cy="94052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running cost aims to regularize the state, the input, the contact wrenches and the feet trajectory</a:t>
            </a:r>
            <a:endParaRPr lang="it-IT" sz="2400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FEF0F791-32F1-FE06-4C9B-8B93EE356EC8}"/>
              </a:ext>
            </a:extLst>
          </p:cNvPr>
          <p:cNvSpPr/>
          <p:nvPr/>
        </p:nvSpPr>
        <p:spPr>
          <a:xfrm>
            <a:off x="3649172" y="2542124"/>
            <a:ext cx="452284" cy="727588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1D20A087-86D2-D81A-3CC1-E33ABE40D4A2}"/>
                  </a:ext>
                </a:extLst>
              </p:cNvPr>
              <p:cNvSpPr/>
              <p:nvPr/>
            </p:nvSpPr>
            <p:spPr>
              <a:xfrm>
                <a:off x="433111" y="3392575"/>
                <a:ext cx="7288489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  <m:sup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1D20A087-86D2-D81A-3CC1-E33ABE40D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11" y="3392575"/>
                <a:ext cx="7288489" cy="9486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30638BD6-6513-BDC0-961B-FC3308CC235A}"/>
                  </a:ext>
                </a:extLst>
              </p:cNvPr>
              <p:cNvSpPr/>
              <p:nvPr/>
            </p:nvSpPr>
            <p:spPr>
              <a:xfrm>
                <a:off x="433111" y="4443770"/>
                <a:ext cx="2291744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bg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30638BD6-6513-BDC0-961B-FC3308CC2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11" y="4443770"/>
                <a:ext cx="2291744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DB1E10-F95C-7DF0-CFB6-40EC01E5A5CD}"/>
              </a:ext>
            </a:extLst>
          </p:cNvPr>
          <p:cNvSpPr txBox="1"/>
          <p:nvPr/>
        </p:nvSpPr>
        <p:spPr>
          <a:xfrm>
            <a:off x="433111" y="5447455"/>
            <a:ext cx="6313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660000"/>
                </a:solidFill>
              </a:rPr>
              <a:t>with D</a:t>
            </a:r>
            <a:r>
              <a:rPr lang="it-IT" baseline="-25000">
                <a:solidFill>
                  <a:srgbClr val="660000"/>
                </a:solidFill>
              </a:rPr>
              <a:t>*  </a:t>
            </a:r>
            <a:r>
              <a:rPr lang="it-IT" err="1">
                <a:solidFill>
                  <a:srgbClr val="660000"/>
                </a:solidFill>
              </a:rPr>
              <a:t>being</a:t>
            </a:r>
            <a:r>
              <a:rPr lang="it-IT">
                <a:solidFill>
                  <a:srgbClr val="660000"/>
                </a:solidFill>
              </a:rPr>
              <a:t> </a:t>
            </a:r>
            <a:r>
              <a:rPr lang="it-IT" err="1">
                <a:solidFill>
                  <a:srgbClr val="660000"/>
                </a:solidFill>
              </a:rPr>
              <a:t>properly</a:t>
            </a:r>
            <a:r>
              <a:rPr lang="it-IT">
                <a:solidFill>
                  <a:srgbClr val="660000"/>
                </a:solidFill>
              </a:rPr>
              <a:t> </a:t>
            </a:r>
            <a:r>
              <a:rPr lang="it-IT" err="1">
                <a:solidFill>
                  <a:srgbClr val="660000"/>
                </a:solidFill>
              </a:rPr>
              <a:t>tuned</a:t>
            </a:r>
            <a:r>
              <a:rPr lang="it-IT">
                <a:solidFill>
                  <a:srgbClr val="660000"/>
                </a:solidFill>
              </a:rPr>
              <a:t> </a:t>
            </a:r>
            <a:r>
              <a:rPr lang="it-IT" err="1">
                <a:solidFill>
                  <a:srgbClr val="660000"/>
                </a:solidFill>
              </a:rPr>
              <a:t>diagonal</a:t>
            </a:r>
            <a:r>
              <a:rPr lang="it-IT">
                <a:solidFill>
                  <a:srgbClr val="660000"/>
                </a:solidFill>
              </a:rPr>
              <a:t> weight </a:t>
            </a:r>
            <a:r>
              <a:rPr lang="it-IT" err="1">
                <a:solidFill>
                  <a:srgbClr val="660000"/>
                </a:solidFill>
              </a:rPr>
              <a:t>matrices</a:t>
            </a:r>
            <a:endParaRPr lang="it-IT">
              <a:solidFill>
                <a:srgbClr val="66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684DDA77-CC1F-2C98-6444-1CA23F6E3910}"/>
                  </a:ext>
                </a:extLst>
              </p:cNvPr>
              <p:cNvSpPr/>
              <p:nvPr/>
            </p:nvSpPr>
            <p:spPr>
              <a:xfrm>
                <a:off x="8513506" y="1462740"/>
                <a:ext cx="3373694" cy="940523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is</a:t>
                </a:r>
                <a:r>
                  <a:rPr lang="it-IT" sz="1600" b="1">
                    <a:solidFill>
                      <a:srgbClr val="660000"/>
                    </a:solidFill>
                  </a:rPr>
                  <a:t>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static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half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sitting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configuration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reference</a:t>
                </a:r>
                <a:r>
                  <a:rPr lang="it-IT" sz="1600" b="1">
                    <a:solidFill>
                      <a:srgbClr val="660000"/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1600" b="1" i="0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𝐡𝐬</m:t>
                          </m:r>
                        </m:sub>
                      </m:sSub>
                      <m:r>
                        <a:rPr lang="it-IT" sz="1600" b="1" i="0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𝐧𝐯</m:t>
                          </m:r>
                        </m:sub>
                      </m:sSub>
                      <m:r>
                        <a:rPr lang="it-IT" sz="1600" b="1" i="0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it-IT" sz="1600" b="1" i="0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it-IT" sz="1600" b="1" i="0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1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684DDA77-CC1F-2C98-6444-1CA23F6E3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06" y="1462740"/>
                <a:ext cx="3373694" cy="9405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3434FEFC-EBA4-37DC-E208-E2F6BAD4B8F6}"/>
                  </a:ext>
                </a:extLst>
              </p:cNvPr>
              <p:cNvSpPr/>
              <p:nvPr/>
            </p:nvSpPr>
            <p:spPr>
              <a:xfrm>
                <a:off x="8520958" y="2561967"/>
                <a:ext cx="3373694" cy="940523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is</a:t>
                </a:r>
                <a:r>
                  <a:rPr lang="it-IT" sz="1600" b="1">
                    <a:solidFill>
                      <a:srgbClr val="660000"/>
                    </a:solidFill>
                  </a:rPr>
                  <a:t>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gravity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compensating</a:t>
                </a:r>
                <a:r>
                  <a:rPr lang="it-IT" sz="1600" b="1">
                    <a:solidFill>
                      <a:srgbClr val="660000"/>
                    </a:solidFill>
                  </a:rPr>
                  <a:t> torque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given</a:t>
                </a:r>
                <a:r>
                  <a:rPr lang="it-IT" sz="1600" b="1">
                    <a:solidFill>
                      <a:srgbClr val="660000"/>
                    </a:solidFill>
                  </a:rPr>
                  <a:t>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current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q</a:t>
                </a:r>
                <a:r>
                  <a:rPr lang="it-IT" sz="1600" b="1">
                    <a:solidFill>
                      <a:srgbClr val="660000"/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0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𝒈𝒓𝒂𝒗</m:t>
                          </m:r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𝒄𝒐𝒎𝒑</m:t>
                          </m:r>
                        </m:sub>
                      </m:sSub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 i="1" dirty="0" smtClean="0">
                              <a:solidFill>
                                <a:srgbClr val="66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1600" b="1" i="1" dirty="0" smtClean="0">
                          <a:solidFill>
                            <a:srgbClr val="66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3434FEFC-EBA4-37DC-E208-E2F6BAD4B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58" y="2561967"/>
                <a:ext cx="3373694" cy="9405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2C72DE2E-5679-5F45-F1E2-5E5B921CEBCB}"/>
                  </a:ext>
                </a:extLst>
              </p:cNvPr>
              <p:cNvSpPr/>
              <p:nvPr/>
            </p:nvSpPr>
            <p:spPr>
              <a:xfrm>
                <a:off x="8513506" y="3679427"/>
                <a:ext cx="3373694" cy="1197373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b="1">
                    <a:solidFill>
                      <a:srgbClr val="660000"/>
                    </a:solidFill>
                  </a:rPr>
                  <a:t> are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current</a:t>
                </a:r>
                <a:r>
                  <a:rPr lang="it-IT" sz="1600" b="1">
                    <a:solidFill>
                      <a:srgbClr val="660000"/>
                    </a:solidFill>
                  </a:rPr>
                  <a:t> and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desired</a:t>
                </a:r>
                <a:r>
                  <a:rPr lang="it-IT" sz="1600" b="1">
                    <a:solidFill>
                      <a:srgbClr val="660000"/>
                    </a:solidFill>
                  </a:rPr>
                  <a:t> foot placement</a:t>
                </a:r>
              </a:p>
              <a:p>
                <a:pPr algn="ctr"/>
                <a:r>
                  <a:rPr lang="it-IT" sz="1600" b="1">
                    <a:solidFill>
                      <a:srgbClr val="660000"/>
                    </a:solidFill>
                  </a:rPr>
                  <a:t>(position +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orientation</a:t>
                </a:r>
                <a:r>
                  <a:rPr lang="it-IT" sz="1600" b="1">
                    <a:solidFill>
                      <a:srgbClr val="66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2C72DE2E-5679-5F45-F1E2-5E5B921CE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06" y="3679427"/>
                <a:ext cx="3373694" cy="119737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E3446FF5-F928-CDDF-4375-1A76362BAE7A}"/>
                  </a:ext>
                </a:extLst>
              </p:cNvPr>
              <p:cNvSpPr/>
              <p:nvPr/>
            </p:nvSpPr>
            <p:spPr>
              <a:xfrm>
                <a:off x="8520958" y="5060994"/>
                <a:ext cx="3373694" cy="1197373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it-IT" sz="1600" b="1" i="1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b="1">
                    <a:solidFill>
                      <a:srgbClr val="660000"/>
                    </a:solidFill>
                  </a:rPr>
                  <a:t> are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current</a:t>
                </a:r>
                <a:r>
                  <a:rPr lang="it-IT" sz="1600" b="1">
                    <a:solidFill>
                      <a:srgbClr val="660000"/>
                    </a:solidFill>
                  </a:rPr>
                  <a:t> and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desired</a:t>
                </a:r>
                <a:r>
                  <a:rPr lang="it-IT" sz="1600" b="1">
                    <a:solidFill>
                      <a:srgbClr val="660000"/>
                    </a:solidFill>
                  </a:rPr>
                  <a:t> contact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wrenches</a:t>
                </a:r>
                <a:r>
                  <a:rPr lang="it-IT" sz="1600" b="1">
                    <a:solidFill>
                      <a:srgbClr val="66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E3446FF5-F928-CDDF-4375-1A76362BA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58" y="5060994"/>
                <a:ext cx="3373694" cy="119737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 descr="Badge 1 contorno">
            <a:extLst>
              <a:ext uri="{FF2B5EF4-FFF2-40B4-BE49-F238E27FC236}">
                <a16:creationId xmlns:a16="http://schemas.microsoft.com/office/drawing/2014/main" id="{9E589CD5-5DCB-9998-6780-2592DDB6C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627" y="3478104"/>
            <a:ext cx="914400" cy="914400"/>
          </a:xfrm>
          <a:prstGeom prst="rect">
            <a:avLst/>
          </a:prstGeom>
        </p:spPr>
      </p:pic>
      <p:pic>
        <p:nvPicPr>
          <p:cNvPr id="10" name="Elemento grafico 9" descr="Badge contorno">
            <a:extLst>
              <a:ext uri="{FF2B5EF4-FFF2-40B4-BE49-F238E27FC236}">
                <a16:creationId xmlns:a16="http://schemas.microsoft.com/office/drawing/2014/main" id="{66BC8AAE-371A-4C42-B10A-62FB0A56B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64094" y="4460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7711-8AAC-27C1-BB9D-3494BECD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o 13">
            <a:extLst>
              <a:ext uri="{FF2B5EF4-FFF2-40B4-BE49-F238E27FC236}">
                <a16:creationId xmlns:a16="http://schemas.microsoft.com/office/drawing/2014/main" id="{68BD0174-DA7D-13A1-45BD-08BDC406775A}"/>
              </a:ext>
            </a:extLst>
          </p:cNvPr>
          <p:cNvSpPr/>
          <p:nvPr/>
        </p:nvSpPr>
        <p:spPr>
          <a:xfrm rot="16200000">
            <a:off x="5175159" y="2276538"/>
            <a:ext cx="5234807" cy="5233816"/>
          </a:xfrm>
          <a:prstGeom prst="arc">
            <a:avLst>
              <a:gd name="adj1" fmla="val 16200000"/>
              <a:gd name="adj2" fmla="val 5075054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150AB7B4-FA72-7019-8E29-3BD9998782E4}"/>
                  </a:ext>
                </a:extLst>
              </p:cNvPr>
              <p:cNvSpPr/>
              <p:nvPr/>
            </p:nvSpPr>
            <p:spPr>
              <a:xfrm>
                <a:off x="1510958" y="1447725"/>
                <a:ext cx="2826812" cy="2671405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b="1">
                    <a:solidFill>
                      <a:srgbClr val="660000"/>
                    </a:solidFill>
                  </a:rPr>
                  <a:t>The contact wrench references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it-IT" sz="1600" b="1" i="1" dirty="0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0" dirty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𝐡𝐚𝐧𝐝𝐥𝐞</m:t>
                    </m:r>
                  </m:oMath>
                </a14:m>
                <a:r>
                  <a:rPr lang="it-IT" sz="1600" b="1">
                    <a:solidFill>
                      <a:srgbClr val="660000"/>
                    </a:solidFill>
                  </a:rPr>
                  <a:t> the weight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distribution</a:t>
                </a:r>
                <a:r>
                  <a:rPr lang="it-IT" sz="1600" b="1">
                    <a:solidFill>
                      <a:srgbClr val="660000"/>
                    </a:solidFill>
                  </a:rPr>
                  <a:t> of the robot on the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two</a:t>
                </a:r>
                <a:r>
                  <a:rPr lang="it-IT" sz="1600" b="1">
                    <a:solidFill>
                      <a:srgbClr val="660000"/>
                    </a:solidFill>
                  </a:rPr>
                  <a:t> feet. </a:t>
                </a:r>
              </a:p>
              <a:p>
                <a:pPr algn="ctr"/>
                <a:r>
                  <a:rPr lang="it-IT" sz="1600" b="1">
                    <a:solidFill>
                      <a:srgbClr val="660000"/>
                    </a:solidFill>
                  </a:rPr>
                  <a:t>Linear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interpolations</a:t>
                </a:r>
                <a:r>
                  <a:rPr lang="it-IT" sz="1600" b="1">
                    <a:solidFill>
                      <a:srgbClr val="660000"/>
                    </a:solidFill>
                  </a:rPr>
                  <a:t> are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used</a:t>
                </a:r>
                <a:r>
                  <a:rPr lang="it-IT" sz="1600" b="1">
                    <a:solidFill>
                      <a:srgbClr val="660000"/>
                    </a:solidFill>
                  </a:rPr>
                  <a:t> to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move</a:t>
                </a:r>
                <a:r>
                  <a:rPr lang="it-IT" sz="1600" b="1">
                    <a:solidFill>
                      <a:srgbClr val="660000"/>
                    </a:solidFill>
                  </a:rPr>
                  <a:t> from a DOUBLE contact to a SINGLE contact </a:t>
                </a:r>
                <a:r>
                  <a:rPr lang="it-IT" sz="1600" b="1" err="1">
                    <a:solidFill>
                      <a:srgbClr val="660000"/>
                    </a:solidFill>
                  </a:rPr>
                  <a:t>configuration</a:t>
                </a:r>
                <a:r>
                  <a:rPr lang="it-IT" sz="1600" b="1">
                    <a:solidFill>
                      <a:srgbClr val="660000"/>
                    </a:solidFill>
                  </a:rPr>
                  <a:t> (and vice-versa)</a:t>
                </a: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150AB7B4-FA72-7019-8E29-3BD999878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8" y="1447725"/>
                <a:ext cx="2826812" cy="26714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B78E4B79-8A9A-C290-95EB-695412AB19B1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01160D6-3854-C87D-2467-B0738BD9C218}"/>
              </a:ext>
            </a:extLst>
          </p:cNvPr>
          <p:cNvSpPr/>
          <p:nvPr/>
        </p:nvSpPr>
        <p:spPr>
          <a:xfrm>
            <a:off x="-18912" y="-1"/>
            <a:ext cx="591171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7152E5-DB9C-4C81-68AB-E26935E4495F}"/>
              </a:ext>
            </a:extLst>
          </p:cNvPr>
          <p:cNvSpPr txBox="1"/>
          <p:nvPr/>
        </p:nvSpPr>
        <p:spPr>
          <a:xfrm>
            <a:off x="-18912" y="108782"/>
            <a:ext cx="6637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Gait</a:t>
            </a:r>
            <a:r>
              <a:rPr lang="it-IT" sz="6600">
                <a:solidFill>
                  <a:schemeClr val="bg1"/>
                </a:solidFill>
              </a:rPr>
              <a:t> Generation</a:t>
            </a:r>
          </a:p>
        </p:txBody>
      </p:sp>
      <p:pic>
        <p:nvPicPr>
          <p:cNvPr id="24" name="Immagine 23" descr="Immagine che contiene automa meccanico, robot, giocattolo, Mecha&#10;&#10;Il contenuto generato dall'IA potrebbe non essere corretto.">
            <a:extLst>
              <a:ext uri="{FF2B5EF4-FFF2-40B4-BE49-F238E27FC236}">
                <a16:creationId xmlns:a16="http://schemas.microsoft.com/office/drawing/2014/main" id="{CB6EED5E-E9F9-803B-D201-EA9AF5F37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" y="1590463"/>
            <a:ext cx="1781548" cy="3429001"/>
          </a:xfrm>
          <a:prstGeom prst="rect">
            <a:avLst/>
          </a:prstGeom>
        </p:spPr>
      </p:pic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0A62C571-E63A-EBF7-547B-7046D4DD015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99724" y="5341257"/>
            <a:ext cx="10005583" cy="24999"/>
          </a:xfrm>
          <a:prstGeom prst="line">
            <a:avLst/>
          </a:prstGeom>
          <a:ln w="38100">
            <a:solidFill>
              <a:srgbClr val="9E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92F54563-5C57-63A9-D2D5-49E8DE2F7580}"/>
              </a:ext>
            </a:extLst>
          </p:cNvPr>
          <p:cNvSpPr/>
          <p:nvPr/>
        </p:nvSpPr>
        <p:spPr>
          <a:xfrm>
            <a:off x="597267" y="5188857"/>
            <a:ext cx="304800" cy="304800"/>
          </a:xfrm>
          <a:prstGeom prst="ellipse">
            <a:avLst/>
          </a:prstGeom>
          <a:solidFill>
            <a:srgbClr val="9E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 descr="Immagine che contiene automa meccanico, robot, giocattolo, Mecha&#10;&#10;Il contenuto generato dall'IA potrebbe non essere corretto.">
            <a:extLst>
              <a:ext uri="{FF2B5EF4-FFF2-40B4-BE49-F238E27FC236}">
                <a16:creationId xmlns:a16="http://schemas.microsoft.com/office/drawing/2014/main" id="{DF3BD27E-5B2D-B833-47BC-B41B6808A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99" y="1555393"/>
            <a:ext cx="1781548" cy="3518804"/>
          </a:xfrm>
          <a:prstGeom prst="rect">
            <a:avLst/>
          </a:prstGeom>
        </p:spPr>
      </p:pic>
      <p:pic>
        <p:nvPicPr>
          <p:cNvPr id="33" name="Immagine 32" descr="Immagine che contiene automa meccanico, robot, giocattolo, Mecha&#10;&#10;Il contenuto generato dall'IA potrebbe non essere corretto.">
            <a:extLst>
              <a:ext uri="{FF2B5EF4-FFF2-40B4-BE49-F238E27FC236}">
                <a16:creationId xmlns:a16="http://schemas.microsoft.com/office/drawing/2014/main" id="{E4DD1690-B94E-BF86-D59A-FE6A39227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54" y="1689144"/>
            <a:ext cx="1542884" cy="3397312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838E8AA-D836-2263-FDC7-D3C568B4A539}"/>
              </a:ext>
            </a:extLst>
          </p:cNvPr>
          <p:cNvSpPr/>
          <p:nvPr/>
        </p:nvSpPr>
        <p:spPr>
          <a:xfrm>
            <a:off x="237811" y="5646058"/>
            <a:ext cx="1555030" cy="372202"/>
          </a:xfrm>
          <a:prstGeom prst="rect">
            <a:avLst/>
          </a:prstGeom>
          <a:noFill/>
          <a:ln w="63500">
            <a:solidFill>
              <a:srgbClr val="9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>
              <a:solidFill>
                <a:srgbClr val="9E0000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F1D3CCA-5B5F-8D6A-2998-15FFA160BEE1}"/>
              </a:ext>
            </a:extLst>
          </p:cNvPr>
          <p:cNvSpPr txBox="1"/>
          <p:nvPr/>
        </p:nvSpPr>
        <p:spPr>
          <a:xfrm>
            <a:off x="457769" y="5618150"/>
            <a:ext cx="117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rgbClr val="9E0000"/>
                </a:solidFill>
              </a:rPr>
              <a:t>PHASE 0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7E9B65E-288F-A427-9A7B-9022FBD6E4CE}"/>
              </a:ext>
            </a:extLst>
          </p:cNvPr>
          <p:cNvSpPr txBox="1"/>
          <p:nvPr/>
        </p:nvSpPr>
        <p:spPr>
          <a:xfrm>
            <a:off x="34985" y="6046168"/>
            <a:ext cx="204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b="1">
                <a:solidFill>
                  <a:srgbClr val="9E0000"/>
                </a:solidFill>
              </a:rPr>
              <a:t>Half-</a:t>
            </a:r>
            <a:r>
              <a:rPr lang="it-IT" sz="1600" b="1" err="1">
                <a:solidFill>
                  <a:srgbClr val="9E0000"/>
                </a:solidFill>
              </a:rPr>
              <a:t>sitting</a:t>
            </a:r>
            <a:endParaRPr lang="it-IT" sz="1600" b="1">
              <a:solidFill>
                <a:srgbClr val="9E0000"/>
              </a:solidFill>
            </a:endParaRPr>
          </a:p>
          <a:p>
            <a:pPr algn="ctr"/>
            <a:r>
              <a:rPr lang="it-IT" sz="1600" b="1" err="1">
                <a:solidFill>
                  <a:srgbClr val="9E0000"/>
                </a:solidFill>
              </a:rPr>
              <a:t>Configuration</a:t>
            </a:r>
            <a:endParaRPr lang="it-IT" sz="1600" b="1">
              <a:solidFill>
                <a:srgbClr val="9E0000"/>
              </a:solidFill>
            </a:endParaRPr>
          </a:p>
          <a:p>
            <a:pPr algn="ctr"/>
            <a:r>
              <a:rPr lang="it-IT" sz="1600" b="1">
                <a:solidFill>
                  <a:srgbClr val="9E0000"/>
                </a:solidFill>
              </a:rPr>
              <a:t>(DOUBLE CONTACT)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67535D8-ACDB-3F69-C477-8C047F69AD76}"/>
              </a:ext>
            </a:extLst>
          </p:cNvPr>
          <p:cNvSpPr txBox="1"/>
          <p:nvPr/>
        </p:nvSpPr>
        <p:spPr>
          <a:xfrm>
            <a:off x="6333365" y="823080"/>
            <a:ext cx="5865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Define G = mg (gravity compensation force)</a:t>
            </a: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9093A96-C067-8425-7E9B-FBAEC3EBEECC}"/>
              </a:ext>
            </a:extLst>
          </p:cNvPr>
          <p:cNvSpPr/>
          <p:nvPr/>
        </p:nvSpPr>
        <p:spPr>
          <a:xfrm>
            <a:off x="4337770" y="5646058"/>
            <a:ext cx="1555030" cy="372202"/>
          </a:xfrm>
          <a:prstGeom prst="rect">
            <a:avLst/>
          </a:prstGeom>
          <a:noFill/>
          <a:ln w="63500">
            <a:solidFill>
              <a:srgbClr val="9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>
              <a:solidFill>
                <a:srgbClr val="9E0000"/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FE8075F-5C70-ECE8-B0CB-A4923B4C9C31}"/>
              </a:ext>
            </a:extLst>
          </p:cNvPr>
          <p:cNvSpPr txBox="1"/>
          <p:nvPr/>
        </p:nvSpPr>
        <p:spPr>
          <a:xfrm>
            <a:off x="4205399" y="6087920"/>
            <a:ext cx="1956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b="1">
                <a:solidFill>
                  <a:srgbClr val="9E0000"/>
                </a:solidFill>
              </a:rPr>
              <a:t>Weight </a:t>
            </a:r>
            <a:r>
              <a:rPr lang="it-IT" sz="1600" b="1" err="1">
                <a:solidFill>
                  <a:srgbClr val="9E0000"/>
                </a:solidFill>
              </a:rPr>
              <a:t>Shifting</a:t>
            </a:r>
            <a:endParaRPr lang="it-IT" sz="1600" b="1">
              <a:solidFill>
                <a:srgbClr val="9E0000"/>
              </a:solidFill>
            </a:endParaRPr>
          </a:p>
          <a:p>
            <a:pPr algn="ctr"/>
            <a:r>
              <a:rPr lang="it-IT" sz="1600" b="1">
                <a:solidFill>
                  <a:srgbClr val="9E0000"/>
                </a:solidFill>
              </a:rPr>
              <a:t>(SINGLE CONTACT)</a:t>
            </a:r>
          </a:p>
          <a:p>
            <a:pPr algn="ctr"/>
            <a:endParaRPr lang="it-IT" sz="1600" b="1">
              <a:solidFill>
                <a:srgbClr val="9E0000"/>
              </a:solidFill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AE1A765-5F7D-29F3-5733-F31135E57FFF}"/>
              </a:ext>
            </a:extLst>
          </p:cNvPr>
          <p:cNvSpPr txBox="1"/>
          <p:nvPr/>
        </p:nvSpPr>
        <p:spPr>
          <a:xfrm>
            <a:off x="4512853" y="5646058"/>
            <a:ext cx="117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rgbClr val="9E0000"/>
                </a:solidFill>
              </a:rPr>
              <a:t>PHASE 1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9F9D804D-BCD9-0197-6816-DA5FB1ECFFC6}"/>
              </a:ext>
            </a:extLst>
          </p:cNvPr>
          <p:cNvSpPr/>
          <p:nvPr/>
        </p:nvSpPr>
        <p:spPr>
          <a:xfrm>
            <a:off x="4943773" y="5204194"/>
            <a:ext cx="304800" cy="304800"/>
          </a:xfrm>
          <a:prstGeom prst="ellipse">
            <a:avLst/>
          </a:prstGeom>
          <a:solidFill>
            <a:srgbClr val="9E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DD0F69B2-B26D-CAC3-DA91-5EF61CF75B3C}"/>
                  </a:ext>
                </a:extLst>
              </p:cNvPr>
              <p:cNvSpPr txBox="1"/>
              <p:nvPr/>
            </p:nvSpPr>
            <p:spPr>
              <a:xfrm>
                <a:off x="2080138" y="4166802"/>
                <a:ext cx="2720012" cy="1126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it-IT" sz="120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DD0F69B2-B26D-CAC3-DA91-5EF61CF7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138" y="4166802"/>
                <a:ext cx="2720012" cy="1126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944C4104-880A-57FD-193E-14C53152B858}"/>
                  </a:ext>
                </a:extLst>
              </p:cNvPr>
              <p:cNvSpPr txBox="1"/>
              <p:nvPr/>
            </p:nvSpPr>
            <p:spPr>
              <a:xfrm>
                <a:off x="2058268" y="5508994"/>
                <a:ext cx="2885505" cy="1126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it-IT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it-IT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it-IT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944C4104-880A-57FD-193E-14C53152B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268" y="5508994"/>
                <a:ext cx="2885505" cy="1126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09936F9A-66F1-CAAA-BDA3-74B7EDF40453}"/>
                  </a:ext>
                </a:extLst>
              </p:cNvPr>
              <p:cNvSpPr txBox="1"/>
              <p:nvPr/>
            </p:nvSpPr>
            <p:spPr>
              <a:xfrm>
                <a:off x="5986947" y="4179644"/>
                <a:ext cx="2720012" cy="1126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it-IT" sz="120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09936F9A-66F1-CAAA-BDA3-74B7EDF4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47" y="4179644"/>
                <a:ext cx="2720012" cy="1126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ABA7FFE-30E5-C089-6B26-2F36D61C75B0}"/>
                  </a:ext>
                </a:extLst>
              </p:cNvPr>
              <p:cNvSpPr txBox="1"/>
              <p:nvPr/>
            </p:nvSpPr>
            <p:spPr>
              <a:xfrm>
                <a:off x="6036423" y="5404266"/>
                <a:ext cx="2885505" cy="1126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it-IT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it-IT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it-IT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ABA7FFE-30E5-C089-6B26-2F36D61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423" y="5404266"/>
                <a:ext cx="2885505" cy="11267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387EF481-638C-842C-AAEA-343CCA5047EE}"/>
              </a:ext>
            </a:extLst>
          </p:cNvPr>
          <p:cNvSpPr/>
          <p:nvPr/>
        </p:nvSpPr>
        <p:spPr>
          <a:xfrm>
            <a:off x="10046804" y="5655720"/>
            <a:ext cx="1555030" cy="372202"/>
          </a:xfrm>
          <a:prstGeom prst="rect">
            <a:avLst/>
          </a:prstGeom>
          <a:noFill/>
          <a:ln w="63500">
            <a:solidFill>
              <a:srgbClr val="9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>
              <a:solidFill>
                <a:srgbClr val="9E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1E284E-6BA7-14A8-EDDD-24CD9CDBD821}"/>
              </a:ext>
            </a:extLst>
          </p:cNvPr>
          <p:cNvSpPr txBox="1"/>
          <p:nvPr/>
        </p:nvSpPr>
        <p:spPr>
          <a:xfrm>
            <a:off x="10037821" y="6087920"/>
            <a:ext cx="1572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>
                <a:solidFill>
                  <a:srgbClr val="9E0000"/>
                </a:solidFill>
              </a:rPr>
              <a:t>Step </a:t>
            </a:r>
            <a:r>
              <a:rPr lang="it-IT" sz="1600" b="1" err="1">
                <a:solidFill>
                  <a:srgbClr val="9E0000"/>
                </a:solidFill>
              </a:rPr>
              <a:t>execution</a:t>
            </a:r>
            <a:endParaRPr lang="it-IT" sz="1600" b="1">
              <a:solidFill>
                <a:srgbClr val="9E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29E491-548F-2C6E-3D38-F1BB5B8F4D6E}"/>
              </a:ext>
            </a:extLst>
          </p:cNvPr>
          <p:cNvSpPr txBox="1"/>
          <p:nvPr/>
        </p:nvSpPr>
        <p:spPr>
          <a:xfrm>
            <a:off x="10221887" y="5655720"/>
            <a:ext cx="117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rgbClr val="9E0000"/>
                </a:solidFill>
              </a:rPr>
              <a:t>PHASE 2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828192E-4DF5-63CF-F12C-0E186BE5CA3B}"/>
              </a:ext>
            </a:extLst>
          </p:cNvPr>
          <p:cNvSpPr/>
          <p:nvPr/>
        </p:nvSpPr>
        <p:spPr>
          <a:xfrm>
            <a:off x="10605307" y="5213856"/>
            <a:ext cx="304800" cy="304800"/>
          </a:xfrm>
          <a:prstGeom prst="ellipse">
            <a:avLst/>
          </a:prstGeom>
          <a:solidFill>
            <a:srgbClr val="9E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7C5ED96-7E50-4A5C-EEC0-4013C8D493D5}"/>
              </a:ext>
            </a:extLst>
          </p:cNvPr>
          <p:cNvCxnSpPr/>
          <p:nvPr/>
        </p:nvCxnSpPr>
        <p:spPr>
          <a:xfrm>
            <a:off x="7908966" y="2422566"/>
            <a:ext cx="0" cy="223256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04B539-CDDB-1B47-F206-EE0AFE3EB15D}"/>
              </a:ext>
            </a:extLst>
          </p:cNvPr>
          <p:cNvSpPr txBox="1"/>
          <p:nvPr/>
        </p:nvSpPr>
        <p:spPr>
          <a:xfrm>
            <a:off x="7962408" y="3538846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tx2"/>
                </a:solidFill>
              </a:rPr>
              <a:t>swing</a:t>
            </a:r>
          </a:p>
          <a:p>
            <a:pPr algn="ctr"/>
            <a:r>
              <a:rPr lang="it-IT" err="1">
                <a:solidFill>
                  <a:schemeClr val="tx2"/>
                </a:solidFill>
              </a:rPr>
              <a:t>apex</a:t>
            </a:r>
            <a:endParaRPr lang="it-IT">
              <a:solidFill>
                <a:schemeClr val="tx2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6A1D85C-67C8-E758-96A6-0DAA06FB68BC}"/>
              </a:ext>
            </a:extLst>
          </p:cNvPr>
          <p:cNvSpPr txBox="1"/>
          <p:nvPr/>
        </p:nvSpPr>
        <p:spPr>
          <a:xfrm>
            <a:off x="6618513" y="1486152"/>
            <a:ext cx="262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rgbClr val="00B050"/>
                </a:solidFill>
              </a:rPr>
              <a:t>Parametrize</a:t>
            </a:r>
            <a:r>
              <a:rPr lang="it-IT">
                <a:solidFill>
                  <a:srgbClr val="00B050"/>
                </a:solidFill>
              </a:rPr>
              <a:t> </a:t>
            </a:r>
            <a:r>
              <a:rPr lang="it-IT" err="1">
                <a:solidFill>
                  <a:srgbClr val="00B050"/>
                </a:solidFill>
              </a:rPr>
              <a:t>Spline</a:t>
            </a:r>
            <a:r>
              <a:rPr lang="it-IT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it-IT">
                <a:solidFill>
                  <a:srgbClr val="00B050"/>
                </a:solidFill>
              </a:rPr>
              <a:t>Foot </a:t>
            </a:r>
            <a:r>
              <a:rPr lang="it-IT" err="1">
                <a:solidFill>
                  <a:srgbClr val="00B050"/>
                </a:solidFill>
              </a:rPr>
              <a:t>Trajectory</a:t>
            </a:r>
            <a:endParaRPr lang="it-IT">
              <a:solidFill>
                <a:srgbClr val="00B050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6D1EBA3-88B1-655E-7BBA-439C5E4A5A7F}"/>
              </a:ext>
            </a:extLst>
          </p:cNvPr>
          <p:cNvCxnSpPr>
            <a:cxnSpLocks/>
          </p:cNvCxnSpPr>
          <p:nvPr/>
        </p:nvCxnSpPr>
        <p:spPr>
          <a:xfrm flipV="1">
            <a:off x="5055476" y="4179644"/>
            <a:ext cx="0" cy="638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38D8664-ACBE-822A-5D30-D9350C47D595}"/>
              </a:ext>
            </a:extLst>
          </p:cNvPr>
          <p:cNvCxnSpPr>
            <a:cxnSpLocks/>
          </p:cNvCxnSpPr>
          <p:nvPr/>
        </p:nvCxnSpPr>
        <p:spPr>
          <a:xfrm>
            <a:off x="10409471" y="4818590"/>
            <a:ext cx="0" cy="474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D5A4E8B-4533-5280-319D-84BF52D79065}"/>
              </a:ext>
            </a:extLst>
          </p:cNvPr>
          <p:cNvSpPr txBox="1"/>
          <p:nvPr/>
        </p:nvSpPr>
        <p:spPr>
          <a:xfrm>
            <a:off x="8227065" y="4530865"/>
            <a:ext cx="202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~ zero </a:t>
            </a:r>
            <a:r>
              <a:rPr lang="it-IT" err="1">
                <a:solidFill>
                  <a:srgbClr val="FF0000"/>
                </a:solidFill>
              </a:rPr>
              <a:t>velocity</a:t>
            </a:r>
            <a:endParaRPr lang="it-IT">
              <a:solidFill>
                <a:srgbClr val="FF0000"/>
              </a:solidFill>
            </a:endParaRPr>
          </a:p>
          <a:p>
            <a:r>
              <a:rPr lang="it-IT">
                <a:solidFill>
                  <a:srgbClr val="FF0000"/>
                </a:solidFill>
              </a:rPr>
              <a:t>At take-off/landing</a:t>
            </a:r>
          </a:p>
        </p:txBody>
      </p:sp>
    </p:spTree>
    <p:extLst>
      <p:ext uri="{BB962C8B-B14F-4D97-AF65-F5344CB8AC3E}">
        <p14:creationId xmlns:p14="http://schemas.microsoft.com/office/powerpoint/2010/main" val="335025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6882D-C524-983C-8604-88FF2D0CA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A749ECA-905D-8BAC-7709-920A2924E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1F4503C-C592-38DC-FB63-F577B7CFCEB5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9306A33-D689-8D88-E759-9642B1107B1A}"/>
              </a:ext>
            </a:extLst>
          </p:cNvPr>
          <p:cNvSpPr/>
          <p:nvPr/>
        </p:nvSpPr>
        <p:spPr>
          <a:xfrm>
            <a:off x="-18913" y="-1"/>
            <a:ext cx="824851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2E61DE-F0A9-B015-7751-22A196B18B9B}"/>
              </a:ext>
            </a:extLst>
          </p:cNvPr>
          <p:cNvSpPr txBox="1"/>
          <p:nvPr/>
        </p:nvSpPr>
        <p:spPr>
          <a:xfrm>
            <a:off x="-18913" y="108782"/>
            <a:ext cx="9587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Inequality</a:t>
            </a:r>
            <a:r>
              <a:rPr lang="it-IT" sz="6600">
                <a:solidFill>
                  <a:schemeClr val="bg1"/>
                </a:solidFill>
              </a:rPr>
              <a:t> </a:t>
            </a:r>
            <a:r>
              <a:rPr lang="it-IT" sz="6600" err="1">
                <a:solidFill>
                  <a:schemeClr val="bg1"/>
                </a:solidFill>
              </a:rPr>
              <a:t>Constraints</a:t>
            </a:r>
            <a:endParaRPr lang="it-IT" sz="6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DB32AEBE-BFB8-1C15-F0EE-81920AEE89AC}"/>
                  </a:ext>
                </a:extLst>
              </p:cNvPr>
              <p:cNvSpPr/>
              <p:nvPr/>
            </p:nvSpPr>
            <p:spPr>
              <a:xfrm>
                <a:off x="449239" y="3834797"/>
                <a:ext cx="3552231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DB32AEBE-BFB8-1C15-F0EE-81920AEE8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9" y="3834797"/>
                <a:ext cx="3552231" cy="8548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8D3EC18-8B2F-8C5F-C9C6-4EF4D05685F2}"/>
              </a:ext>
            </a:extLst>
          </p:cNvPr>
          <p:cNvSpPr/>
          <p:nvPr/>
        </p:nvSpPr>
        <p:spPr>
          <a:xfrm>
            <a:off x="4153279" y="2520086"/>
            <a:ext cx="1790911" cy="37038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05338F6F-326D-8C3D-E904-2BE262155A44}"/>
                  </a:ext>
                </a:extLst>
              </p:cNvPr>
              <p:cNvSpPr/>
              <p:nvPr/>
            </p:nvSpPr>
            <p:spPr>
              <a:xfrm>
                <a:off x="449239" y="1906874"/>
                <a:ext cx="3552230" cy="158951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05338F6F-326D-8C3D-E904-2BE26215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9" y="1906874"/>
                <a:ext cx="3552230" cy="158951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326B6D-2532-FAAB-E3F0-7F61F05C243C}"/>
              </a:ext>
            </a:extLst>
          </p:cNvPr>
          <p:cNvSpPr txBox="1"/>
          <p:nvPr/>
        </p:nvSpPr>
        <p:spPr>
          <a:xfrm>
            <a:off x="785907" y="1548260"/>
            <a:ext cx="25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>
                <a:solidFill>
                  <a:srgbClr val="660000"/>
                </a:solidFill>
              </a:rPr>
              <a:t>Joint and Torque Limits</a:t>
            </a:r>
          </a:p>
          <a:p>
            <a:endParaRPr lang="it-IT" b="1">
              <a:solidFill>
                <a:srgbClr val="66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422AA2-A639-435C-C62C-3BC817149992}"/>
              </a:ext>
            </a:extLst>
          </p:cNvPr>
          <p:cNvSpPr txBox="1"/>
          <p:nvPr/>
        </p:nvSpPr>
        <p:spPr>
          <a:xfrm>
            <a:off x="763566" y="3496386"/>
            <a:ext cx="304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60000"/>
                </a:solidFill>
              </a:rPr>
              <a:t>Contact </a:t>
            </a:r>
            <a:r>
              <a:rPr lang="it-IT" sz="1800" b="1" err="1">
                <a:solidFill>
                  <a:srgbClr val="660000"/>
                </a:solidFill>
              </a:rPr>
              <a:t>constraints</a:t>
            </a:r>
            <a:endParaRPr lang="it-IT" sz="1800" b="1">
              <a:solidFill>
                <a:srgbClr val="660000"/>
              </a:solidFill>
            </a:endParaRPr>
          </a:p>
          <a:p>
            <a:endParaRPr lang="it-IT" b="1">
              <a:solidFill>
                <a:srgbClr val="66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916B4AF3-1A55-07D5-4723-46DE544869D6}"/>
                  </a:ext>
                </a:extLst>
              </p:cNvPr>
              <p:cNvSpPr/>
              <p:nvPr/>
            </p:nvSpPr>
            <p:spPr>
              <a:xfrm>
                <a:off x="6423255" y="1548260"/>
                <a:ext cx="5193489" cy="1948127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lower</a:t>
                </a:r>
                <a:r>
                  <a:rPr lang="it-IT" sz="2000">
                    <a:solidFill>
                      <a:srgbClr val="660000"/>
                    </a:solidFill>
                  </a:rPr>
                  <a:t> and upper joint </a:t>
                </a:r>
                <a:r>
                  <a:rPr lang="it-IT" sz="2000" err="1">
                    <a:solidFill>
                      <a:srgbClr val="660000"/>
                    </a:solidFill>
                  </a:rPr>
                  <a:t>limits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torque </a:t>
                </a:r>
                <a:r>
                  <a:rPr lang="it-IT" sz="2000" err="1">
                    <a:solidFill>
                      <a:srgbClr val="660000"/>
                    </a:solidFill>
                  </a:rPr>
                  <a:t>limits</a:t>
                </a:r>
                <a:endParaRPr lang="it-IT" sz="2000">
                  <a:solidFill>
                    <a:srgbClr val="660000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it-IT" sz="2000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selection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matrix</a:t>
                </a:r>
                <a:r>
                  <a:rPr lang="it-IT" sz="2000">
                    <a:solidFill>
                      <a:srgbClr val="660000"/>
                    </a:solidFill>
                  </a:rPr>
                  <a:t> for </a:t>
                </a:r>
                <a:r>
                  <a:rPr lang="it-IT" sz="2000" err="1">
                    <a:solidFill>
                      <a:srgbClr val="660000"/>
                    </a:solidFill>
                  </a:rPr>
                  <a:t>actuated</a:t>
                </a:r>
                <a:r>
                  <a:rPr lang="it-IT" sz="2000">
                    <a:solidFill>
                      <a:srgbClr val="660000"/>
                    </a:solidFill>
                  </a:rPr>
                  <a:t> joints</a:t>
                </a: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916B4AF3-1A55-07D5-4723-46DE54486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55" y="1548260"/>
                <a:ext cx="5193489" cy="19481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15">
            <a:extLst>
              <a:ext uri="{FF2B5EF4-FFF2-40B4-BE49-F238E27FC236}">
                <a16:creationId xmlns:a16="http://schemas.microsoft.com/office/drawing/2014/main" id="{5B27F5D4-9062-D7C6-2756-4C62740E0C81}"/>
              </a:ext>
            </a:extLst>
          </p:cNvPr>
          <p:cNvSpPr/>
          <p:nvPr/>
        </p:nvSpPr>
        <p:spPr>
          <a:xfrm rot="5400000">
            <a:off x="1903576" y="4952619"/>
            <a:ext cx="621211" cy="362576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A4E81C66-8CA8-B3DE-BB0B-6C5909C96AE8}"/>
                  </a:ext>
                </a:extLst>
              </p:cNvPr>
              <p:cNvSpPr/>
              <p:nvPr/>
            </p:nvSpPr>
            <p:spPr>
              <a:xfrm>
                <a:off x="138365" y="5554970"/>
                <a:ext cx="4742729" cy="1093010"/>
              </a:xfrm>
              <a:prstGeom prst="roundRect">
                <a:avLst/>
              </a:prstGeom>
              <a:solidFill>
                <a:srgbClr val="BA878F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2000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whose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elements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depend</a:t>
                </a:r>
                <a:r>
                  <a:rPr lang="it-IT" sz="2000">
                    <a:solidFill>
                      <a:srgbClr val="660000"/>
                    </a:solidFill>
                  </a:rPr>
                  <a:t> on </a:t>
                </a:r>
                <a:r>
                  <a:rPr lang="it-IT" sz="2000" err="1">
                    <a:solidFill>
                      <a:srgbClr val="660000"/>
                    </a:solidFill>
                  </a:rPr>
                  <a:t>friction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coefficient</a:t>
                </a:r>
                <a:r>
                  <a:rPr lang="it-IT" sz="2000">
                    <a:solidFill>
                      <a:srgbClr val="660000"/>
                    </a:solidFill>
                  </a:rPr>
                  <a:t> and feet </a:t>
                </a:r>
                <a:r>
                  <a:rPr lang="it-IT" sz="2000" err="1">
                    <a:solidFill>
                      <a:srgbClr val="660000"/>
                    </a:solidFill>
                  </a:rPr>
                  <a:t>parameters</a:t>
                </a:r>
                <a:endParaRPr lang="it-IT" sz="2000">
                  <a:solidFill>
                    <a:srgbClr val="660000"/>
                  </a:solidFill>
                </a:endParaRPr>
              </a:p>
            </p:txBody>
          </p:sp>
        </mc:Choice>
        <mc:Fallback xmlns="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A4E81C66-8CA8-B3DE-BB0B-6C5909C96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5" y="5554970"/>
                <a:ext cx="4742729" cy="109301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con angoli arrotondati 24">
                <a:extLst>
                  <a:ext uri="{FF2B5EF4-FFF2-40B4-BE49-F238E27FC236}">
                    <a16:creationId xmlns:a16="http://schemas.microsoft.com/office/drawing/2014/main" id="{CF479242-00E2-A4AC-503A-B292AF05DF66}"/>
                  </a:ext>
                </a:extLst>
              </p:cNvPr>
              <p:cNvSpPr/>
              <p:nvPr/>
            </p:nvSpPr>
            <p:spPr>
              <a:xfrm>
                <a:off x="7007285" y="5444774"/>
                <a:ext cx="1678053" cy="1328006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000" b="1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1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1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it-IT" sz="2000" b="1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it-IT" sz="20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0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it-IT" sz="2000" b="1" i="1">
                    <a:solidFill>
                      <a:srgbClr val="66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1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1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it-IT" sz="2000" b="1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e>
                    </m:d>
                    <m:r>
                      <a:rPr lang="it-IT" sz="2000" b="1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000" b="1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it-IT" sz="2000" b="1">
                    <a:solidFill>
                      <a:srgbClr val="66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it-IT" sz="2000" b="1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it-IT" sz="20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000" b="1" i="1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>
                    <a:solidFill>
                      <a:srgbClr val="660000"/>
                    </a:solidFill>
                  </a:rPr>
                  <a:t> </a:t>
                </a:r>
                <a:endParaRPr lang="it-IT" sz="2000" b="1"/>
              </a:p>
            </p:txBody>
          </p:sp>
        </mc:Choice>
        <mc:Fallback xmlns="">
          <p:sp>
            <p:nvSpPr>
              <p:cNvPr id="25" name="Rettangolo con angoli arrotondati 24">
                <a:extLst>
                  <a:ext uri="{FF2B5EF4-FFF2-40B4-BE49-F238E27FC236}">
                    <a16:creationId xmlns:a16="http://schemas.microsoft.com/office/drawing/2014/main" id="{CF479242-00E2-A4AC-503A-B292AF05D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285" y="5444774"/>
                <a:ext cx="1678053" cy="132800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ccia a destra 14">
            <a:extLst>
              <a:ext uri="{FF2B5EF4-FFF2-40B4-BE49-F238E27FC236}">
                <a16:creationId xmlns:a16="http://schemas.microsoft.com/office/drawing/2014/main" id="{2EFBC6AA-6793-8B0B-22CA-03562B641A9A}"/>
              </a:ext>
            </a:extLst>
          </p:cNvPr>
          <p:cNvSpPr/>
          <p:nvPr/>
        </p:nvSpPr>
        <p:spPr>
          <a:xfrm>
            <a:off x="5048734" y="5916280"/>
            <a:ext cx="1790911" cy="37038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Elemento grafico 29" descr="Badge 7 contorno">
            <a:extLst>
              <a:ext uri="{FF2B5EF4-FFF2-40B4-BE49-F238E27FC236}">
                <a16:creationId xmlns:a16="http://schemas.microsoft.com/office/drawing/2014/main" id="{EBCDBE9F-1C7E-0EC1-7292-29FAB1B4B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1534" y="15123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0584-D10D-B115-B97D-3C4B5654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E2ED478A-E782-65C1-34F7-DCD065A3EB2F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CDBF206-8D4B-5D4A-6713-F2D752D11A1D}"/>
              </a:ext>
            </a:extLst>
          </p:cNvPr>
          <p:cNvSpPr/>
          <p:nvPr/>
        </p:nvSpPr>
        <p:spPr>
          <a:xfrm>
            <a:off x="-18912" y="-1"/>
            <a:ext cx="7668964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94398D-D470-E08F-9073-86A69FE63444}"/>
              </a:ext>
            </a:extLst>
          </p:cNvPr>
          <p:cNvSpPr txBox="1"/>
          <p:nvPr/>
        </p:nvSpPr>
        <p:spPr>
          <a:xfrm>
            <a:off x="-18913" y="108782"/>
            <a:ext cx="9587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Equality </a:t>
            </a:r>
            <a:r>
              <a:rPr lang="it-IT" sz="6600" err="1">
                <a:solidFill>
                  <a:schemeClr val="bg1"/>
                </a:solidFill>
              </a:rPr>
              <a:t>Constraints</a:t>
            </a:r>
            <a:endParaRPr lang="it-IT" sz="6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3A422B8A-3CD7-B0D6-2932-778104C25253}"/>
                  </a:ext>
                </a:extLst>
              </p:cNvPr>
              <p:cNvSpPr/>
              <p:nvPr/>
            </p:nvSpPr>
            <p:spPr>
              <a:xfrm>
                <a:off x="397722" y="2320580"/>
                <a:ext cx="3552231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3A422B8A-3CD7-B0D6-2932-778104C25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22" y="2320580"/>
                <a:ext cx="3552231" cy="85482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15">
            <a:extLst>
              <a:ext uri="{FF2B5EF4-FFF2-40B4-BE49-F238E27FC236}">
                <a16:creationId xmlns:a16="http://schemas.microsoft.com/office/drawing/2014/main" id="{D9F90E7D-E46C-7402-1ED2-15B8027FD51B}"/>
              </a:ext>
            </a:extLst>
          </p:cNvPr>
          <p:cNvSpPr/>
          <p:nvPr/>
        </p:nvSpPr>
        <p:spPr>
          <a:xfrm>
            <a:off x="4101762" y="2579319"/>
            <a:ext cx="1790911" cy="37038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43E916-98A9-04AD-689B-52A3B4175E6B}"/>
              </a:ext>
            </a:extLst>
          </p:cNvPr>
          <p:cNvSpPr txBox="1"/>
          <p:nvPr/>
        </p:nvSpPr>
        <p:spPr>
          <a:xfrm>
            <a:off x="513511" y="1932988"/>
            <a:ext cx="355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solidFill>
                  <a:srgbClr val="660000"/>
                </a:solidFill>
              </a:rPr>
              <a:t>DC</a:t>
            </a:r>
            <a:r>
              <a:rPr lang="it-IT" b="1">
                <a:solidFill>
                  <a:srgbClr val="660000"/>
                </a:solidFill>
              </a:rPr>
              <a:t>M</a:t>
            </a:r>
            <a:r>
              <a:rPr lang="it-IT" sz="1800" b="1">
                <a:solidFill>
                  <a:srgbClr val="660000"/>
                </a:solidFill>
              </a:rPr>
              <a:t> </a:t>
            </a:r>
            <a:r>
              <a:rPr lang="it-IT" sz="1800" b="1" err="1">
                <a:solidFill>
                  <a:srgbClr val="660000"/>
                </a:solidFill>
              </a:rPr>
              <a:t>capturability</a:t>
            </a:r>
            <a:r>
              <a:rPr lang="it-IT" sz="1800" b="1">
                <a:solidFill>
                  <a:srgbClr val="660000"/>
                </a:solidFill>
              </a:rPr>
              <a:t> </a:t>
            </a:r>
            <a:r>
              <a:rPr lang="it-IT" sz="1800" b="1" err="1">
                <a:solidFill>
                  <a:srgbClr val="660000"/>
                </a:solidFill>
              </a:rPr>
              <a:t>condition</a:t>
            </a:r>
            <a:endParaRPr lang="it-IT" sz="1800" b="1">
              <a:solidFill>
                <a:srgbClr val="660000"/>
              </a:solidFill>
            </a:endParaRPr>
          </a:p>
          <a:p>
            <a:endParaRPr lang="it-IT" b="1">
              <a:solidFill>
                <a:srgbClr val="66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DB0CB4F1-9A94-BD90-AFEC-0B33FBD2784F}"/>
                  </a:ext>
                </a:extLst>
              </p:cNvPr>
              <p:cNvSpPr/>
              <p:nvPr/>
            </p:nvSpPr>
            <p:spPr>
              <a:xfrm>
                <a:off x="6299329" y="1790449"/>
                <a:ext cx="5193489" cy="1948127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i="1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sz="2000" b="0" i="0" smtClean="0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66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position and </a:t>
                </a:r>
                <a:r>
                  <a:rPr lang="it-IT" sz="2000" err="1">
                    <a:solidFill>
                      <a:srgbClr val="660000"/>
                    </a:solidFill>
                  </a:rPr>
                  <a:t>velocity</a:t>
                </a:r>
                <a:r>
                  <a:rPr lang="it-IT" sz="2000">
                    <a:solidFill>
                      <a:srgbClr val="660000"/>
                    </a:solidFill>
                  </a:rPr>
                  <a:t> of the </a:t>
                </a:r>
                <a:r>
                  <a:rPr lang="it-IT" sz="2000" err="1">
                    <a:solidFill>
                      <a:srgbClr val="660000"/>
                    </a:solidFill>
                  </a:rPr>
                  <a:t>CoM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at</a:t>
                </a:r>
                <a:r>
                  <a:rPr lang="it-IT" sz="2000">
                    <a:solidFill>
                      <a:srgbClr val="660000"/>
                    </a:solidFill>
                  </a:rPr>
                  <a:t> the end of the </a:t>
                </a:r>
                <a:r>
                  <a:rPr lang="it-IT" sz="2000" err="1">
                    <a:solidFill>
                      <a:srgbClr val="660000"/>
                    </a:solidFill>
                  </a:rPr>
                  <a:t>prediction</a:t>
                </a: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:r>
                  <a:rPr lang="it-IT" sz="2000" err="1">
                    <a:solidFill>
                      <a:srgbClr val="660000"/>
                    </a:solidFill>
                  </a:rPr>
                  <a:t>horizon</a:t>
                </a:r>
                <a:endParaRPr lang="it-IT" sz="2000">
                  <a:solidFill>
                    <a:srgbClr val="66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i="1">
                        <a:solidFill>
                          <a:srgbClr val="66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DCM time-constant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>
                    <a:solidFill>
                      <a:srgbClr val="66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66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660000"/>
                    </a:solidFill>
                  </a:rPr>
                  <a:t> desired  DCM position </a:t>
                </a:r>
                <a:r>
                  <a:rPr lang="it-IT" sz="2000" err="1">
                    <a:solidFill>
                      <a:srgbClr val="660000"/>
                    </a:solidFill>
                  </a:rPr>
                  <a:t>at</a:t>
                </a:r>
                <a:r>
                  <a:rPr lang="it-IT" sz="2000">
                    <a:solidFill>
                      <a:srgbClr val="660000"/>
                    </a:solidFill>
                  </a:rPr>
                  <a:t> the end of the </a:t>
                </a:r>
                <a:r>
                  <a:rPr lang="it-IT" sz="2000" err="1">
                    <a:solidFill>
                      <a:srgbClr val="660000"/>
                    </a:solidFill>
                  </a:rPr>
                  <a:t>horizon</a:t>
                </a:r>
                <a:r>
                  <a:rPr lang="it-IT" sz="2000">
                    <a:solidFill>
                      <a:srgbClr val="660000"/>
                    </a:solidFill>
                  </a:rPr>
                  <a:t> ( center of the support </a:t>
                </a:r>
                <a:r>
                  <a:rPr lang="it-IT" sz="2000" err="1">
                    <a:solidFill>
                      <a:srgbClr val="660000"/>
                    </a:solidFill>
                  </a:rPr>
                  <a:t>polygon</a:t>
                </a:r>
                <a:r>
                  <a:rPr lang="it-IT" sz="2000">
                    <a:solidFill>
                      <a:srgbClr val="66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DB0CB4F1-9A94-BD90-AFEC-0B33FBD27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329" y="1790449"/>
                <a:ext cx="5193489" cy="19481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lemento grafico 12" descr="Badge 5 contorno">
            <a:extLst>
              <a:ext uri="{FF2B5EF4-FFF2-40B4-BE49-F238E27FC236}">
                <a16:creationId xmlns:a16="http://schemas.microsoft.com/office/drawing/2014/main" id="{E85651BB-29EE-FDC3-294E-BEAFE014F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9248" y="1660947"/>
            <a:ext cx="914400" cy="9144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62C2B15E-AB2A-AAC7-410F-1CF9868067C2}"/>
              </a:ext>
            </a:extLst>
          </p:cNvPr>
          <p:cNvSpPr/>
          <p:nvPr/>
        </p:nvSpPr>
        <p:spPr>
          <a:xfrm>
            <a:off x="2521984" y="4199491"/>
            <a:ext cx="6741378" cy="2281886"/>
          </a:xfrm>
          <a:prstGeom prst="rect">
            <a:avLst/>
          </a:prstGeom>
          <a:noFill/>
          <a:ln w="63500"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A260DD-9A3D-6C51-552B-694E9C4F5B44}"/>
              </a:ext>
            </a:extLst>
          </p:cNvPr>
          <p:cNvSpPr txBox="1"/>
          <p:nvPr/>
        </p:nvSpPr>
        <p:spPr>
          <a:xfrm>
            <a:off x="2561615" y="4555604"/>
            <a:ext cx="666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>
                <a:solidFill>
                  <a:srgbClr val="660000"/>
                </a:solidFill>
              </a:rPr>
              <a:t>We</a:t>
            </a:r>
            <a:r>
              <a:rPr lang="it-IT" sz="2400" b="1">
                <a:solidFill>
                  <a:srgbClr val="660000"/>
                </a:solidFill>
              </a:rPr>
              <a:t> can </a:t>
            </a:r>
            <a:r>
              <a:rPr lang="it-IT" sz="2400" b="1" err="1">
                <a:solidFill>
                  <a:srgbClr val="660000"/>
                </a:solidFill>
              </a:rPr>
              <a:t>now</a:t>
            </a:r>
            <a:r>
              <a:rPr lang="it-IT" sz="2400" b="1">
                <a:solidFill>
                  <a:srgbClr val="660000"/>
                </a:solidFill>
              </a:rPr>
              <a:t> solve the MPC </a:t>
            </a:r>
            <a:r>
              <a:rPr lang="it-IT" sz="2400" b="1" err="1">
                <a:solidFill>
                  <a:srgbClr val="660000"/>
                </a:solidFill>
              </a:rPr>
              <a:t>problem</a:t>
            </a:r>
            <a:r>
              <a:rPr lang="it-IT" sz="2400" b="1">
                <a:solidFill>
                  <a:srgbClr val="660000"/>
                </a:solidFill>
              </a:rPr>
              <a:t> and compute the </a:t>
            </a:r>
            <a:r>
              <a:rPr lang="it-IT" sz="2400" b="1" err="1">
                <a:solidFill>
                  <a:srgbClr val="660000"/>
                </a:solidFill>
              </a:rPr>
              <a:t>optimal</a:t>
            </a:r>
            <a:r>
              <a:rPr lang="it-IT" sz="2400" b="1">
                <a:solidFill>
                  <a:srgbClr val="660000"/>
                </a:solidFill>
              </a:rPr>
              <a:t> control and state </a:t>
            </a:r>
            <a:r>
              <a:rPr lang="it-IT" sz="2400" b="1" err="1">
                <a:solidFill>
                  <a:srgbClr val="660000"/>
                </a:solidFill>
              </a:rPr>
              <a:t>sequence</a:t>
            </a:r>
            <a:r>
              <a:rPr lang="it-IT" sz="2400" b="1">
                <a:solidFill>
                  <a:srgbClr val="660000"/>
                </a:solidFill>
              </a:rPr>
              <a:t> ( </a:t>
            </a:r>
            <a:r>
              <a:rPr lang="it-IT" sz="2400" b="1" i="1" u="sng">
                <a:solidFill>
                  <a:srgbClr val="660000"/>
                </a:solidFill>
              </a:rPr>
              <a:t>x</a:t>
            </a:r>
            <a:r>
              <a:rPr lang="it-IT" sz="2400" b="1" i="1">
                <a:solidFill>
                  <a:srgbClr val="660000"/>
                </a:solidFill>
              </a:rPr>
              <a:t> , </a:t>
            </a:r>
            <a:r>
              <a:rPr lang="it-IT" sz="2400" b="1" i="1" u="sng">
                <a:solidFill>
                  <a:srgbClr val="660000"/>
                </a:solidFill>
              </a:rPr>
              <a:t>u</a:t>
            </a:r>
            <a:r>
              <a:rPr lang="it-IT" sz="2400" b="1" i="1">
                <a:solidFill>
                  <a:srgbClr val="660000"/>
                </a:solidFill>
              </a:rPr>
              <a:t> ) </a:t>
            </a:r>
            <a:r>
              <a:rPr lang="it-IT" sz="2400" b="1" err="1">
                <a:solidFill>
                  <a:srgbClr val="660000"/>
                </a:solidFill>
              </a:rPr>
              <a:t>using</a:t>
            </a:r>
            <a:r>
              <a:rPr lang="it-IT" sz="2400" b="1">
                <a:solidFill>
                  <a:srgbClr val="660000"/>
                </a:solidFill>
              </a:rPr>
              <a:t> an </a:t>
            </a:r>
            <a:r>
              <a:rPr lang="it-IT" sz="2400" b="1" err="1">
                <a:solidFill>
                  <a:srgbClr val="660000"/>
                </a:solidFill>
              </a:rPr>
              <a:t>augmented</a:t>
            </a:r>
            <a:r>
              <a:rPr lang="it-IT" sz="2400" b="1">
                <a:solidFill>
                  <a:srgbClr val="660000"/>
                </a:solidFill>
              </a:rPr>
              <a:t> </a:t>
            </a:r>
            <a:r>
              <a:rPr lang="it-IT" sz="2400" b="1" err="1">
                <a:solidFill>
                  <a:srgbClr val="660000"/>
                </a:solidFill>
              </a:rPr>
              <a:t>Lagrangian</a:t>
            </a:r>
            <a:r>
              <a:rPr lang="it-IT" sz="2400" b="1">
                <a:solidFill>
                  <a:srgbClr val="660000"/>
                </a:solidFill>
              </a:rPr>
              <a:t> DDP </a:t>
            </a:r>
            <a:r>
              <a:rPr lang="it-IT" sz="2400" b="1" err="1">
                <a:solidFill>
                  <a:srgbClr val="660000"/>
                </a:solidFill>
              </a:rPr>
              <a:t>algorithm</a:t>
            </a:r>
            <a:r>
              <a:rPr lang="it-IT" sz="2400" b="1">
                <a:solidFill>
                  <a:srgbClr val="66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788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48D7-5BD9-FE76-6CFA-23C42C63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84" descr="Immagine che contiene automa meccanico, robot, giocattolo, Mecha">
            <a:extLst>
              <a:ext uri="{FF2B5EF4-FFF2-40B4-BE49-F238E27FC236}">
                <a16:creationId xmlns:a16="http://schemas.microsoft.com/office/drawing/2014/main" id="{E8A3E223-D12F-22DC-AF0F-C9ADE611A8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55" y="1325562"/>
            <a:ext cx="3153490" cy="5532438"/>
          </a:xfrm>
          <a:prstGeom prst="rect">
            <a:avLst/>
          </a:prstGeom>
        </p:spPr>
      </p:pic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D44F0C7-B4F6-AA17-E2ED-4B93A6214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5203E71-82FE-D57D-C0B8-1178083C2041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88AB579-0094-3357-7581-65E3423719BB}"/>
              </a:ext>
            </a:extLst>
          </p:cNvPr>
          <p:cNvSpPr/>
          <p:nvPr/>
        </p:nvSpPr>
        <p:spPr>
          <a:xfrm>
            <a:off x="-18912" y="-1"/>
            <a:ext cx="538339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D37654-E99D-473B-FED9-64A6C6506501}"/>
              </a:ext>
            </a:extLst>
          </p:cNvPr>
          <p:cNvSpPr txBox="1"/>
          <p:nvPr/>
        </p:nvSpPr>
        <p:spPr>
          <a:xfrm>
            <a:off x="-18912" y="108782"/>
            <a:ext cx="538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Riccati</a:t>
            </a:r>
            <a:r>
              <a:rPr lang="it-IT" sz="6600">
                <a:solidFill>
                  <a:schemeClr val="bg1"/>
                </a:solidFill>
              </a:rPr>
              <a:t> Loop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71D5453-AA2F-D19F-D8CC-5A5A6BDAF572}"/>
              </a:ext>
            </a:extLst>
          </p:cNvPr>
          <p:cNvSpPr/>
          <p:nvPr/>
        </p:nvSpPr>
        <p:spPr>
          <a:xfrm>
            <a:off x="433111" y="1465568"/>
            <a:ext cx="7288489" cy="94052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MPC Loop is too slow to perform optimal real-time control</a:t>
            </a:r>
            <a:endParaRPr lang="it-IT" sz="2400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B9EA52C-DDF8-2D30-A67B-F8A478E46AEC}"/>
              </a:ext>
            </a:extLst>
          </p:cNvPr>
          <p:cNvSpPr/>
          <p:nvPr/>
        </p:nvSpPr>
        <p:spPr>
          <a:xfrm>
            <a:off x="3649172" y="2542124"/>
            <a:ext cx="452284" cy="727588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2BD19743-1862-660C-94A1-66DC6F798876}"/>
                  </a:ext>
                </a:extLst>
              </p:cNvPr>
              <p:cNvSpPr/>
              <p:nvPr/>
            </p:nvSpPr>
            <p:spPr>
              <a:xfrm>
                <a:off x="2411220" y="5219514"/>
                <a:ext cx="3216061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 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2BD19743-1862-660C-94A1-66DC6F798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20" y="5219514"/>
                <a:ext cx="3216061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09E3D5CC-43D5-5E1E-841D-A23EABDFEA6F}"/>
              </a:ext>
            </a:extLst>
          </p:cNvPr>
          <p:cNvSpPr/>
          <p:nvPr/>
        </p:nvSpPr>
        <p:spPr>
          <a:xfrm>
            <a:off x="375007" y="3342541"/>
            <a:ext cx="7288489" cy="94052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</a:t>
            </a:r>
            <a:r>
              <a:rPr lang="en-US" sz="2400" err="1"/>
              <a:t>Riccati</a:t>
            </a:r>
            <a:r>
              <a:rPr lang="en-US" sz="2400"/>
              <a:t> Loop runs at 1kHz and “corrects” the reference input given by the MPC Loop</a:t>
            </a:r>
            <a:endParaRPr lang="it-IT" sz="2400"/>
          </a:p>
        </p:txBody>
      </p:sp>
      <p:sp>
        <p:nvSpPr>
          <p:cNvPr id="4" name="Freccia in giù 5">
            <a:extLst>
              <a:ext uri="{FF2B5EF4-FFF2-40B4-BE49-F238E27FC236}">
                <a16:creationId xmlns:a16="http://schemas.microsoft.com/office/drawing/2014/main" id="{BC5E1059-533F-A54F-BE97-3F56039CFF71}"/>
              </a:ext>
            </a:extLst>
          </p:cNvPr>
          <p:cNvSpPr/>
          <p:nvPr/>
        </p:nvSpPr>
        <p:spPr>
          <a:xfrm>
            <a:off x="3670428" y="4419097"/>
            <a:ext cx="452284" cy="727588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1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C239-14EB-8362-4137-BF98AC4F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259D934-C676-4441-E7BB-EC1D3F374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005089"/>
            <a:ext cx="2390372" cy="2847822"/>
          </a:xfrm>
          <a:prstGeom prst="rect">
            <a:avLst/>
          </a:prstGeom>
        </p:spPr>
      </p:pic>
      <p:sp>
        <p:nvSpPr>
          <p:cNvPr id="4" name="Cerchio vuoto 3">
            <a:extLst>
              <a:ext uri="{FF2B5EF4-FFF2-40B4-BE49-F238E27FC236}">
                <a16:creationId xmlns:a16="http://schemas.microsoft.com/office/drawing/2014/main" id="{1A19C919-39FA-F276-B2BC-FE701304C8A1}"/>
              </a:ext>
            </a:extLst>
          </p:cNvPr>
          <p:cNvSpPr>
            <a:spLocks noChangeAspect="1"/>
          </p:cNvSpPr>
          <p:nvPr/>
        </p:nvSpPr>
        <p:spPr>
          <a:xfrm>
            <a:off x="-2121876" y="-4788876"/>
            <a:ext cx="16435752" cy="16435752"/>
          </a:xfrm>
          <a:prstGeom prst="donut">
            <a:avLst>
              <a:gd name="adj" fmla="val 13837"/>
            </a:avLst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Cerchio vuoto 5">
            <a:extLst>
              <a:ext uri="{FF2B5EF4-FFF2-40B4-BE49-F238E27FC236}">
                <a16:creationId xmlns:a16="http://schemas.microsoft.com/office/drawing/2014/main" id="{4B567DE5-0F7C-6CB8-6DC2-FBA93EB302BE}"/>
              </a:ext>
            </a:extLst>
          </p:cNvPr>
          <p:cNvSpPr>
            <a:spLocks noChangeAspect="1"/>
          </p:cNvSpPr>
          <p:nvPr/>
        </p:nvSpPr>
        <p:spPr>
          <a:xfrm>
            <a:off x="914400" y="-1752600"/>
            <a:ext cx="10363200" cy="10363200"/>
          </a:xfrm>
          <a:prstGeom prst="donut">
            <a:avLst>
              <a:gd name="adj" fmla="val 4806"/>
            </a:avLst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Cerchio vuoto 6">
            <a:extLst>
              <a:ext uri="{FF2B5EF4-FFF2-40B4-BE49-F238E27FC236}">
                <a16:creationId xmlns:a16="http://schemas.microsoft.com/office/drawing/2014/main" id="{16B0F761-971C-1CE3-264B-CB7C6B8AB220}"/>
              </a:ext>
            </a:extLst>
          </p:cNvPr>
          <p:cNvSpPr>
            <a:spLocks noChangeAspect="1"/>
          </p:cNvSpPr>
          <p:nvPr/>
        </p:nvSpPr>
        <p:spPr>
          <a:xfrm>
            <a:off x="-13220700" y="-15887700"/>
            <a:ext cx="38633400" cy="38633400"/>
          </a:xfrm>
          <a:prstGeom prst="donut">
            <a:avLst>
              <a:gd name="adj" fmla="val 13837"/>
            </a:avLst>
          </a:prstGeom>
          <a:solidFill>
            <a:srgbClr val="9E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06FA6F3-A54A-1C96-ADEE-5F9EFD847CE6}"/>
              </a:ext>
            </a:extLst>
          </p:cNvPr>
          <p:cNvSpPr/>
          <p:nvPr/>
        </p:nvSpPr>
        <p:spPr>
          <a:xfrm>
            <a:off x="-6190957" y="1866101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General </a:t>
            </a:r>
            <a:r>
              <a:rPr lang="it-IT" sz="2400" err="1">
                <a:solidFill>
                  <a:schemeClr val="bg1"/>
                </a:solidFill>
              </a:rPr>
              <a:t>Problem</a:t>
            </a: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969EF5B-4C92-6203-6C96-756434BA2C6E}"/>
              </a:ext>
            </a:extLst>
          </p:cNvPr>
          <p:cNvSpPr/>
          <p:nvPr/>
        </p:nvSpPr>
        <p:spPr>
          <a:xfrm>
            <a:off x="16555311" y="1866095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>
                <a:solidFill>
                  <a:schemeClr val="bg1"/>
                </a:solidFill>
              </a:rPr>
              <a:t>Centroidal</a:t>
            </a:r>
            <a:r>
              <a:rPr lang="it-IT" sz="240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8BEC92-3A9A-72DD-0DFF-CDB1AF8E0BBF}"/>
              </a:ext>
            </a:extLst>
          </p:cNvPr>
          <p:cNvSpPr/>
          <p:nvPr/>
        </p:nvSpPr>
        <p:spPr>
          <a:xfrm>
            <a:off x="-7547317" y="1866099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01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E1A58FA-0C4D-861C-C295-E0242A3E1390}"/>
              </a:ext>
            </a:extLst>
          </p:cNvPr>
          <p:cNvSpPr/>
          <p:nvPr/>
        </p:nvSpPr>
        <p:spPr>
          <a:xfrm>
            <a:off x="15198953" y="1866094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04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97C95FF-10AC-BF05-941A-AE60A6C1465E}"/>
              </a:ext>
            </a:extLst>
          </p:cNvPr>
          <p:cNvSpPr/>
          <p:nvPr/>
        </p:nvSpPr>
        <p:spPr>
          <a:xfrm>
            <a:off x="-6190959" y="3666327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General MPC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D2D8871-2C16-A684-487C-1BE87F897463}"/>
              </a:ext>
            </a:extLst>
          </p:cNvPr>
          <p:cNvSpPr/>
          <p:nvPr/>
        </p:nvSpPr>
        <p:spPr>
          <a:xfrm>
            <a:off x="16555309" y="3666322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Kino-Dynamic Model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A5C3320-E3CB-E847-8005-C045464D9649}"/>
              </a:ext>
            </a:extLst>
          </p:cNvPr>
          <p:cNvSpPr/>
          <p:nvPr/>
        </p:nvSpPr>
        <p:spPr>
          <a:xfrm>
            <a:off x="-7547319" y="3666325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02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FC5C61B-B3AA-02C3-D42E-9E0021BE3193}"/>
              </a:ext>
            </a:extLst>
          </p:cNvPr>
          <p:cNvSpPr/>
          <p:nvPr/>
        </p:nvSpPr>
        <p:spPr>
          <a:xfrm>
            <a:off x="15198951" y="3666321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05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6AD3656-EB6F-5D12-CB41-0221B1990C8E}"/>
              </a:ext>
            </a:extLst>
          </p:cNvPr>
          <p:cNvSpPr/>
          <p:nvPr/>
        </p:nvSpPr>
        <p:spPr>
          <a:xfrm>
            <a:off x="-6190959" y="5466554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Full-Body Model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A731ACE-1D65-5A48-07F0-6D7F1DE70B63}"/>
              </a:ext>
            </a:extLst>
          </p:cNvPr>
          <p:cNvSpPr/>
          <p:nvPr/>
        </p:nvSpPr>
        <p:spPr>
          <a:xfrm>
            <a:off x="16555309" y="5466549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>
                <a:solidFill>
                  <a:schemeClr val="bg1"/>
                </a:solidFill>
              </a:rPr>
              <a:t>Simulations</a:t>
            </a: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BFE68AD-A096-FA71-4392-2E22636D9607}"/>
              </a:ext>
            </a:extLst>
          </p:cNvPr>
          <p:cNvSpPr/>
          <p:nvPr/>
        </p:nvSpPr>
        <p:spPr>
          <a:xfrm>
            <a:off x="-7547319" y="5466549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03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7C166DC-8DD7-F63B-A9FA-8756D6C86F9D}"/>
              </a:ext>
            </a:extLst>
          </p:cNvPr>
          <p:cNvSpPr/>
          <p:nvPr/>
        </p:nvSpPr>
        <p:spPr>
          <a:xfrm>
            <a:off x="15198951" y="5466545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06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9995070-AFDD-3CBF-5DE9-F37632DE171B}"/>
              </a:ext>
            </a:extLst>
          </p:cNvPr>
          <p:cNvSpPr/>
          <p:nvPr/>
        </p:nvSpPr>
        <p:spPr>
          <a:xfrm>
            <a:off x="2521352" y="676274"/>
            <a:ext cx="7149296" cy="265763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From </a:t>
            </a:r>
            <a:r>
              <a:rPr lang="it-IT" sz="4000" err="1">
                <a:solidFill>
                  <a:schemeClr val="bg1"/>
                </a:solidFill>
                <a:effectLst/>
                <a:latin typeface="Helvetica" pitchFamily="2" charset="0"/>
              </a:rPr>
              <a:t>centroidal</a:t>
            </a:r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 to </a:t>
            </a:r>
            <a:r>
              <a:rPr lang="it-IT" sz="4000" err="1">
                <a:solidFill>
                  <a:schemeClr val="bg1"/>
                </a:solidFill>
                <a:effectLst/>
                <a:latin typeface="Helvetica" pitchFamily="2" charset="0"/>
              </a:rPr>
              <a:t>whole</a:t>
            </a:r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-body models for </a:t>
            </a:r>
            <a:r>
              <a:rPr lang="it-IT" sz="4000" err="1">
                <a:solidFill>
                  <a:schemeClr val="bg1"/>
                </a:solidFill>
                <a:effectLst/>
                <a:latin typeface="Helvetica" pitchFamily="2" charset="0"/>
              </a:rPr>
              <a:t>legged</a:t>
            </a:r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it-IT" sz="4000" err="1">
                <a:solidFill>
                  <a:schemeClr val="bg1"/>
                </a:solidFill>
                <a:effectLst/>
                <a:latin typeface="Helvetica" pitchFamily="2" charset="0"/>
              </a:rPr>
              <a:t>locomotion</a:t>
            </a:r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:</a:t>
            </a:r>
          </a:p>
          <a:p>
            <a:r>
              <a:rPr lang="it-IT" sz="4000">
                <a:solidFill>
                  <a:schemeClr val="bg1"/>
                </a:solidFill>
                <a:effectLst/>
                <a:latin typeface="Helvetica" pitchFamily="2" charset="0"/>
              </a:rPr>
              <a:t>a comparative </a:t>
            </a:r>
            <a:r>
              <a:rPr lang="it-IT" sz="4000" err="1">
                <a:solidFill>
                  <a:schemeClr val="bg1"/>
                </a:solidFill>
                <a:effectLst/>
                <a:latin typeface="Helvetica" pitchFamily="2" charset="0"/>
              </a:rPr>
              <a:t>analysis</a:t>
            </a:r>
            <a:endParaRPr lang="it-IT" sz="400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algn="ctr"/>
            <a:endParaRPr lang="it-IT" sz="1400">
              <a:solidFill>
                <a:srgbClr val="DCC3C7"/>
              </a:solidFill>
              <a:effectLst/>
              <a:latin typeface="Helvetica" pitchFamily="2" charset="0"/>
            </a:endParaRPr>
          </a:p>
          <a:p>
            <a:pPr algn="ctr"/>
            <a:r>
              <a:rPr lang="it-IT">
                <a:solidFill>
                  <a:srgbClr val="DCC3C7"/>
                </a:solidFill>
                <a:effectLst/>
                <a:latin typeface="Helvetica" pitchFamily="2" charset="0"/>
              </a:rPr>
              <a:t>Ewen </a:t>
            </a:r>
            <a:r>
              <a:rPr lang="it-IT" err="1">
                <a:solidFill>
                  <a:srgbClr val="DCC3C7"/>
                </a:solidFill>
                <a:effectLst/>
                <a:latin typeface="Helvetica" pitchFamily="2" charset="0"/>
              </a:rPr>
              <a:t>Dantec</a:t>
            </a:r>
            <a:r>
              <a:rPr lang="it-IT">
                <a:solidFill>
                  <a:srgbClr val="DCC3C7"/>
                </a:solidFill>
                <a:effectLst/>
                <a:latin typeface="Helvetica" pitchFamily="2" charset="0"/>
              </a:rPr>
              <a:t>, Wilson </a:t>
            </a:r>
            <a:r>
              <a:rPr lang="it-IT" err="1">
                <a:solidFill>
                  <a:srgbClr val="DCC3C7"/>
                </a:solidFill>
                <a:effectLst/>
                <a:latin typeface="Helvetica" pitchFamily="2" charset="0"/>
              </a:rPr>
              <a:t>Jallet</a:t>
            </a:r>
            <a:r>
              <a:rPr lang="it-IT">
                <a:solidFill>
                  <a:srgbClr val="DCC3C7"/>
                </a:solidFill>
                <a:effectLst/>
                <a:latin typeface="Helvetica" pitchFamily="2" charset="0"/>
              </a:rPr>
              <a:t> and Justin Carpentiera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66407CC-72F5-8929-FF56-BB78BE9EA0EC}"/>
              </a:ext>
            </a:extLst>
          </p:cNvPr>
          <p:cNvSpPr/>
          <p:nvPr/>
        </p:nvSpPr>
        <p:spPr>
          <a:xfrm>
            <a:off x="2473823" y="4236232"/>
            <a:ext cx="7244354" cy="85297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Carlo La Sala, Valerio Lubrano and Matteo Scuderi</a:t>
            </a:r>
          </a:p>
        </p:txBody>
      </p:sp>
    </p:spTree>
    <p:extLst>
      <p:ext uri="{BB962C8B-B14F-4D97-AF65-F5344CB8AC3E}">
        <p14:creationId xmlns:p14="http://schemas.microsoft.com/office/powerpoint/2010/main" val="276920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046B-6D41-D7EB-F278-481AF86F7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A7B64CC3-F47B-BAC9-640D-8B9F4ECF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EEFABFA-CF50-4E5C-F4F6-94F8F70042CC}"/>
              </a:ext>
            </a:extLst>
          </p:cNvPr>
          <p:cNvSpPr/>
          <p:nvPr/>
        </p:nvSpPr>
        <p:spPr>
          <a:xfrm>
            <a:off x="-11838" y="-1"/>
            <a:ext cx="12203838" cy="685800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D3F43DE-D8E9-3C09-EA07-76A9E6321126}"/>
              </a:ext>
            </a:extLst>
          </p:cNvPr>
          <p:cNvGrpSpPr/>
          <p:nvPr/>
        </p:nvGrpSpPr>
        <p:grpSpPr>
          <a:xfrm>
            <a:off x="7077826" y="-3"/>
            <a:ext cx="5486896" cy="6858004"/>
            <a:chOff x="7077826" y="-3"/>
            <a:chExt cx="5486896" cy="6858004"/>
          </a:xfrm>
          <a:blipFill dpi="0" rotWithShape="1">
            <a:blip r:embed="rId3">
              <a:alphaModFix amt="74000"/>
            </a:blip>
            <a:srcRect/>
            <a:tile tx="-3721100" ty="349250" sx="100000" sy="82000" flip="none" algn="tl"/>
          </a:blipFill>
        </p:grpSpPr>
        <p:sp>
          <p:nvSpPr>
            <p:cNvPr id="4" name="Parallelogramma 3">
              <a:extLst>
                <a:ext uri="{FF2B5EF4-FFF2-40B4-BE49-F238E27FC236}">
                  <a16:creationId xmlns:a16="http://schemas.microsoft.com/office/drawing/2014/main" id="{714A27E2-6E47-58AB-153D-6A60D4C1324B}"/>
                </a:ext>
              </a:extLst>
            </p:cNvPr>
            <p:cNvSpPr/>
            <p:nvPr/>
          </p:nvSpPr>
          <p:spPr>
            <a:xfrm>
              <a:off x="7077826" y="-2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Parallelogramma 4">
              <a:extLst>
                <a:ext uri="{FF2B5EF4-FFF2-40B4-BE49-F238E27FC236}">
                  <a16:creationId xmlns:a16="http://schemas.microsoft.com/office/drawing/2014/main" id="{D2344568-A8E5-7162-05CA-298EF1489ECC}"/>
                </a:ext>
              </a:extLst>
            </p:cNvPr>
            <p:cNvSpPr/>
            <p:nvPr/>
          </p:nvSpPr>
          <p:spPr>
            <a:xfrm>
              <a:off x="8854227" y="0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Parallelogramma 5">
              <a:extLst>
                <a:ext uri="{FF2B5EF4-FFF2-40B4-BE49-F238E27FC236}">
                  <a16:creationId xmlns:a16="http://schemas.microsoft.com/office/drawing/2014/main" id="{AAD98507-4A73-2FF9-C1DC-C79DA1148F7A}"/>
                </a:ext>
              </a:extLst>
            </p:cNvPr>
            <p:cNvSpPr/>
            <p:nvPr/>
          </p:nvSpPr>
          <p:spPr>
            <a:xfrm>
              <a:off x="10630628" y="-3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AB3F43EF-9C49-E629-7DA6-D24433B27A82}"/>
              </a:ext>
            </a:extLst>
          </p:cNvPr>
          <p:cNvSpPr/>
          <p:nvPr/>
        </p:nvSpPr>
        <p:spPr>
          <a:xfrm>
            <a:off x="-18912" y="-1"/>
            <a:ext cx="7310098" cy="6858001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49FD0D-97F0-0A28-5B42-833E48CD3979}"/>
              </a:ext>
            </a:extLst>
          </p:cNvPr>
          <p:cNvSpPr txBox="1"/>
          <p:nvPr/>
        </p:nvSpPr>
        <p:spPr>
          <a:xfrm>
            <a:off x="158068" y="2875001"/>
            <a:ext cx="8407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CENTROIDAL MPC</a:t>
            </a: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36F72F84-10ED-3BEE-ADE2-D358A27D3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8546407" y="2005088"/>
            <a:ext cx="2390372" cy="28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758CF-7DC6-8F78-A6CD-CDC8E9CD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3201885-F5D7-15E9-31E8-43085CBF1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FF2F82F-4537-5CD8-0D32-321E6E1A03A5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03C1FD-1638-AA1D-365A-1615ADAF1F5F}"/>
              </a:ext>
            </a:extLst>
          </p:cNvPr>
          <p:cNvSpPr/>
          <p:nvPr/>
        </p:nvSpPr>
        <p:spPr>
          <a:xfrm>
            <a:off x="-18912" y="-1"/>
            <a:ext cx="538902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A545A6-1FA2-22AB-43EE-A09BC2DCCAF9}"/>
              </a:ext>
            </a:extLst>
          </p:cNvPr>
          <p:cNvSpPr txBox="1"/>
          <p:nvPr/>
        </p:nvSpPr>
        <p:spPr>
          <a:xfrm>
            <a:off x="-18911" y="108782"/>
            <a:ext cx="5389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Block </a:t>
            </a:r>
            <a:r>
              <a:rPr lang="it-IT" sz="6600" err="1">
                <a:solidFill>
                  <a:schemeClr val="bg1"/>
                </a:solidFill>
              </a:rPr>
              <a:t>Scheme</a:t>
            </a:r>
            <a:endParaRPr lang="it-IT" sz="6600">
              <a:solidFill>
                <a:schemeClr val="bg1"/>
              </a:solidFill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CEC00EA-C439-B7DA-842D-8AF28DB3D129}"/>
              </a:ext>
            </a:extLst>
          </p:cNvPr>
          <p:cNvGrpSpPr/>
          <p:nvPr/>
        </p:nvGrpSpPr>
        <p:grpSpPr>
          <a:xfrm>
            <a:off x="980958" y="1539028"/>
            <a:ext cx="10218245" cy="4314102"/>
            <a:chOff x="1095385" y="1151757"/>
            <a:chExt cx="10218245" cy="4314102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B361390E-93D7-8242-1875-7C4DE23927F3}"/>
                </a:ext>
              </a:extLst>
            </p:cNvPr>
            <p:cNvSpPr/>
            <p:nvPr/>
          </p:nvSpPr>
          <p:spPr>
            <a:xfrm>
              <a:off x="1143719" y="1863467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MPC</a:t>
              </a: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E671A553-47C2-9BE7-6D58-C2C3FFD753D0}"/>
                </a:ext>
              </a:extLst>
            </p:cNvPr>
            <p:cNvSpPr/>
            <p:nvPr/>
          </p:nvSpPr>
          <p:spPr>
            <a:xfrm>
              <a:off x="3905789" y="1863465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err="1"/>
                <a:t>Riccati</a:t>
              </a:r>
              <a:r>
                <a:rPr lang="it-IT"/>
                <a:t> loop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9F4C474C-F086-D54C-5F01-E94D37E6B549}"/>
                </a:ext>
              </a:extLst>
            </p:cNvPr>
            <p:cNvSpPr/>
            <p:nvPr/>
          </p:nvSpPr>
          <p:spPr>
            <a:xfrm>
              <a:off x="6667859" y="1863464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WBC</a:t>
              </a: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4474E280-9AC6-30EC-FA2D-30FC2A3444DA}"/>
                </a:ext>
              </a:extLst>
            </p:cNvPr>
            <p:cNvSpPr/>
            <p:nvPr/>
          </p:nvSpPr>
          <p:spPr>
            <a:xfrm>
              <a:off x="9429929" y="1863463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err="1"/>
                <a:t>Simulation</a:t>
              </a:r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490D6EB-6508-A40C-103E-AFF543FD086B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2762070" y="2334789"/>
              <a:ext cx="1143719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82B3FAD7-4164-0664-6F69-C3568160DB16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5524140" y="2334788"/>
              <a:ext cx="114371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1AA948FF-F7C3-E432-30FE-947FE5F01845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8286210" y="2334787"/>
              <a:ext cx="114371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CCDF02FD-C4C5-EC44-2AEE-F0CF65AF4F32}"/>
                </a:ext>
              </a:extLst>
            </p:cNvPr>
            <p:cNvSpPr/>
            <p:nvPr/>
          </p:nvSpPr>
          <p:spPr>
            <a:xfrm>
              <a:off x="6672377" y="4523212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Estimator</a:t>
              </a:r>
            </a:p>
          </p:txBody>
        </p:sp>
        <p:cxnSp>
          <p:nvCxnSpPr>
            <p:cNvPr id="25" name="Connettore a gomito 24">
              <a:extLst>
                <a:ext uri="{FF2B5EF4-FFF2-40B4-BE49-F238E27FC236}">
                  <a16:creationId xmlns:a16="http://schemas.microsoft.com/office/drawing/2014/main" id="{FF465947-1722-978A-DACD-36CE45FD1571}"/>
                </a:ext>
              </a:extLst>
            </p:cNvPr>
            <p:cNvCxnSpPr>
              <a:stCxn id="18" idx="2"/>
              <a:endCxn id="24" idx="3"/>
            </p:cNvCxnSpPr>
            <p:nvPr/>
          </p:nvCxnSpPr>
          <p:spPr>
            <a:xfrm rot="5400000">
              <a:off x="8170704" y="2926135"/>
              <a:ext cx="2188426" cy="194837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omma 26">
              <a:extLst>
                <a:ext uri="{FF2B5EF4-FFF2-40B4-BE49-F238E27FC236}">
                  <a16:creationId xmlns:a16="http://schemas.microsoft.com/office/drawing/2014/main" id="{9C578831-C20D-9358-8AA0-5B32849AF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2731" y="3889656"/>
              <a:ext cx="324465" cy="324465"/>
            </a:xfrm>
            <a:prstGeom prst="flowChartSummingJunction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4C041AD8-E2AA-E702-0BD6-89E82909A229}"/>
                </a:ext>
              </a:extLst>
            </p:cNvPr>
            <p:cNvCxnSpPr>
              <a:stCxn id="27" idx="0"/>
              <a:endCxn id="16" idx="2"/>
            </p:cNvCxnSpPr>
            <p:nvPr/>
          </p:nvCxnSpPr>
          <p:spPr>
            <a:xfrm flipV="1">
              <a:off x="4714964" y="2806112"/>
              <a:ext cx="1" cy="10835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a gomito 28">
              <a:extLst>
                <a:ext uri="{FF2B5EF4-FFF2-40B4-BE49-F238E27FC236}">
                  <a16:creationId xmlns:a16="http://schemas.microsoft.com/office/drawing/2014/main" id="{14419650-5648-6B97-C56E-C64B04AD3CB7}"/>
                </a:ext>
              </a:extLst>
            </p:cNvPr>
            <p:cNvCxnSpPr>
              <a:cxnSpLocks/>
              <a:stCxn id="15" idx="2"/>
              <a:endCxn id="27" idx="2"/>
            </p:cNvCxnSpPr>
            <p:nvPr/>
          </p:nvCxnSpPr>
          <p:spPr>
            <a:xfrm rot="16200000" flipH="1">
              <a:off x="2629926" y="2129083"/>
              <a:ext cx="1245775" cy="259983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a gomito 29">
              <a:extLst>
                <a:ext uri="{FF2B5EF4-FFF2-40B4-BE49-F238E27FC236}">
                  <a16:creationId xmlns:a16="http://schemas.microsoft.com/office/drawing/2014/main" id="{AF48949C-BA48-0261-FD6C-B438DAEF6FBF}"/>
                </a:ext>
              </a:extLst>
            </p:cNvPr>
            <p:cNvCxnSpPr>
              <a:stCxn id="24" idx="1"/>
              <a:endCxn id="27" idx="4"/>
            </p:cNvCxnSpPr>
            <p:nvPr/>
          </p:nvCxnSpPr>
          <p:spPr>
            <a:xfrm rot="10800000">
              <a:off x="4714965" y="4214122"/>
              <a:ext cx="1957413" cy="78041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a gomito 30">
              <a:extLst>
                <a:ext uri="{FF2B5EF4-FFF2-40B4-BE49-F238E27FC236}">
                  <a16:creationId xmlns:a16="http://schemas.microsoft.com/office/drawing/2014/main" id="{D29B857A-B7B4-A6CF-32E8-ED9A79DB88E6}"/>
                </a:ext>
              </a:extLst>
            </p:cNvPr>
            <p:cNvCxnSpPr>
              <a:stCxn id="24" idx="1"/>
              <a:endCxn id="15" idx="1"/>
            </p:cNvCxnSpPr>
            <p:nvPr/>
          </p:nvCxnSpPr>
          <p:spPr>
            <a:xfrm rot="10800000">
              <a:off x="1143719" y="2334792"/>
              <a:ext cx="5528658" cy="2659745"/>
            </a:xfrm>
            <a:prstGeom prst="bentConnector3">
              <a:avLst>
                <a:gd name="adj1" fmla="val 10413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a gomito 31">
              <a:extLst>
                <a:ext uri="{FF2B5EF4-FFF2-40B4-BE49-F238E27FC236}">
                  <a16:creationId xmlns:a16="http://schemas.microsoft.com/office/drawing/2014/main" id="{25D7FA9F-F6EB-8D14-D47D-B5B702AB5880}"/>
                </a:ext>
              </a:extLst>
            </p:cNvPr>
            <p:cNvCxnSpPr>
              <a:stCxn id="18" idx="2"/>
              <a:endCxn id="17" idx="2"/>
            </p:cNvCxnSpPr>
            <p:nvPr/>
          </p:nvCxnSpPr>
          <p:spPr>
            <a:xfrm rot="5400000">
              <a:off x="8858070" y="1425075"/>
              <a:ext cx="1" cy="2762070"/>
            </a:xfrm>
            <a:prstGeom prst="bentConnector3">
              <a:avLst>
                <a:gd name="adj1" fmla="val 2286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5D7FEC20-9F11-9EB8-77B1-4FE4FBC62D15}"/>
                    </a:ext>
                  </a:extLst>
                </p:cNvPr>
                <p:cNvSpPr txBox="1"/>
                <p:nvPr/>
              </p:nvSpPr>
              <p:spPr>
                <a:xfrm>
                  <a:off x="3043679" y="3704990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5D7FEC20-9F11-9EB8-77B1-4FE4FBC62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679" y="3704990"/>
                  <a:ext cx="4182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CA9BF7DC-4F02-C673-4DA1-EFB2366B701E}"/>
                    </a:ext>
                  </a:extLst>
                </p:cNvPr>
                <p:cNvSpPr txBox="1"/>
                <p:nvPr/>
              </p:nvSpPr>
              <p:spPr>
                <a:xfrm>
                  <a:off x="5484537" y="4676200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CA9BF7DC-4F02-C673-4DA1-EFB2366B7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537" y="4676200"/>
                  <a:ext cx="41826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8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05B1E611-CFB2-6FA4-B307-4458428F306A}"/>
                    </a:ext>
                  </a:extLst>
                </p:cNvPr>
                <p:cNvSpPr txBox="1"/>
                <p:nvPr/>
              </p:nvSpPr>
              <p:spPr>
                <a:xfrm>
                  <a:off x="2929282" y="2007826"/>
                  <a:ext cx="741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05B1E611-CFB2-6FA4-B307-4458428F3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282" y="2007826"/>
                  <a:ext cx="7412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012E2042-EE9D-B51F-BF44-B100CB9C0643}"/>
                    </a:ext>
                  </a:extLst>
                </p:cNvPr>
                <p:cNvSpPr txBox="1"/>
                <p:nvPr/>
              </p:nvSpPr>
              <p:spPr>
                <a:xfrm>
                  <a:off x="8487466" y="2018496"/>
                  <a:ext cx="741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012E2042-EE9D-B51F-BF44-B100CB9C06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7466" y="2018496"/>
                  <a:ext cx="7412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D882AAEC-4B81-F7F8-3E07-FCE1A07A4714}"/>
                    </a:ext>
                  </a:extLst>
                </p:cNvPr>
                <p:cNvSpPr txBox="1"/>
                <p:nvPr/>
              </p:nvSpPr>
              <p:spPr>
                <a:xfrm>
                  <a:off x="10239104" y="3664665"/>
                  <a:ext cx="576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D882AAEC-4B81-F7F8-3E07-FCE1A07A4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9104" y="3664665"/>
                  <a:ext cx="57637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6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Connettore a gomito 37">
              <a:extLst>
                <a:ext uri="{FF2B5EF4-FFF2-40B4-BE49-F238E27FC236}">
                  <a16:creationId xmlns:a16="http://schemas.microsoft.com/office/drawing/2014/main" id="{CA139001-D445-2400-19F2-DD60220957F7}"/>
                </a:ext>
              </a:extLst>
            </p:cNvPr>
            <p:cNvCxnSpPr>
              <a:cxnSpLocks/>
              <a:stCxn id="15" idx="0"/>
              <a:endCxn id="17" idx="0"/>
            </p:cNvCxnSpPr>
            <p:nvPr/>
          </p:nvCxnSpPr>
          <p:spPr>
            <a:xfrm rot="5400000" flipH="1" flipV="1">
              <a:off x="4714964" y="-898604"/>
              <a:ext cx="3" cy="5524140"/>
            </a:xfrm>
            <a:prstGeom prst="bentConnector3">
              <a:avLst>
                <a:gd name="adj1" fmla="val 762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7097E766-2D8D-64C8-B2FE-8919DDCFF335}"/>
                    </a:ext>
                  </a:extLst>
                </p:cNvPr>
                <p:cNvSpPr txBox="1"/>
                <p:nvPr/>
              </p:nvSpPr>
              <p:spPr>
                <a:xfrm>
                  <a:off x="4344360" y="1295891"/>
                  <a:ext cx="741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7097E766-2D8D-64C8-B2FE-8919DDCFF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360" y="1295891"/>
                  <a:ext cx="74120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F5771D36-BB9C-3828-2CD1-3D715F40D919}"/>
                    </a:ext>
                  </a:extLst>
                </p:cNvPr>
                <p:cNvSpPr txBox="1"/>
                <p:nvPr/>
              </p:nvSpPr>
              <p:spPr>
                <a:xfrm>
                  <a:off x="5886865" y="2007826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F5771D36-BB9C-3828-2CD1-3D715F40D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865" y="2007826"/>
                  <a:ext cx="4182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7D89B777-85A3-089D-C234-A9C5F719E243}"/>
                    </a:ext>
                  </a:extLst>
                </p:cNvPr>
                <p:cNvSpPr txBox="1"/>
                <p:nvPr/>
              </p:nvSpPr>
              <p:spPr>
                <a:xfrm>
                  <a:off x="4231519" y="3626663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7D89B777-85A3-089D-C234-A9C5F719E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519" y="3626663"/>
                  <a:ext cx="41826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sellaDiTesto 41">
                  <a:extLst>
                    <a:ext uri="{FF2B5EF4-FFF2-40B4-BE49-F238E27FC236}">
                      <a16:creationId xmlns:a16="http://schemas.microsoft.com/office/drawing/2014/main" id="{4E4C1C86-8740-50DA-0FAD-1F1D8DE9FDEC}"/>
                    </a:ext>
                  </a:extLst>
                </p:cNvPr>
                <p:cNvSpPr txBox="1"/>
                <p:nvPr/>
              </p:nvSpPr>
              <p:spPr>
                <a:xfrm>
                  <a:off x="4736229" y="4230058"/>
                  <a:ext cx="4182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2" name="CasellaDiTesto 41">
                  <a:extLst>
                    <a:ext uri="{FF2B5EF4-FFF2-40B4-BE49-F238E27FC236}">
                      <a16:creationId xmlns:a16="http://schemas.microsoft.com/office/drawing/2014/main" id="{4E4C1C86-8740-50DA-0FAD-1F1D8DE9F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229" y="4230058"/>
                  <a:ext cx="4182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8FE3D9D7-DA67-BD2C-05C1-F0BC224F561E}"/>
                    </a:ext>
                  </a:extLst>
                </p:cNvPr>
                <p:cNvSpPr txBox="1"/>
                <p:nvPr/>
              </p:nvSpPr>
              <p:spPr>
                <a:xfrm>
                  <a:off x="1964771" y="1621119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d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8FE3D9D7-DA67-BD2C-05C1-F0BC224F5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771" y="1621119"/>
                  <a:ext cx="99629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A43A69DC-7D63-04D8-338F-C91C6673AC3F}"/>
                    </a:ext>
                  </a:extLst>
                </p:cNvPr>
                <p:cNvSpPr txBox="1"/>
                <p:nvPr/>
              </p:nvSpPr>
              <p:spPr>
                <a:xfrm>
                  <a:off x="7550747" y="1611120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A43A69DC-7D63-04D8-338F-C91C6673A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747" y="1611120"/>
                  <a:ext cx="996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4D240D30-34D6-B01C-2BD5-AC3EFF60A812}"/>
                    </a:ext>
                  </a:extLst>
                </p:cNvPr>
                <p:cNvSpPr txBox="1"/>
                <p:nvPr/>
              </p:nvSpPr>
              <p:spPr>
                <a:xfrm>
                  <a:off x="10317335" y="1605829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e>
                        </m:d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4D240D30-34D6-B01C-2BD5-AC3EFF60A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335" y="1605829"/>
                  <a:ext cx="99629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94CD0D0E-0412-B45A-9A38-A6E4266CE84C}"/>
                    </a:ext>
                  </a:extLst>
                </p:cNvPr>
                <p:cNvSpPr txBox="1"/>
                <p:nvPr/>
              </p:nvSpPr>
              <p:spPr>
                <a:xfrm>
                  <a:off x="4823714" y="1635932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94CD0D0E-0412-B45A-9A38-A6E4266C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714" y="1635932"/>
                  <a:ext cx="996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D710331C-7FE1-2E51-8BB7-88FBD7572E6A}"/>
                </a:ext>
              </a:extLst>
            </p:cNvPr>
            <p:cNvCxnSpPr/>
            <p:nvPr/>
          </p:nvCxnSpPr>
          <p:spPr>
            <a:xfrm>
              <a:off x="1407037" y="1248199"/>
              <a:ext cx="1" cy="6218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CC70363F-399C-086B-18D8-ED99F7A59149}"/>
                    </a:ext>
                  </a:extLst>
                </p:cNvPr>
                <p:cNvSpPr txBox="1"/>
                <p:nvPr/>
              </p:nvSpPr>
              <p:spPr>
                <a:xfrm>
                  <a:off x="1095385" y="1151757"/>
                  <a:ext cx="12579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CC70363F-399C-086B-18D8-ED99F7A59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85" y="1151757"/>
                  <a:ext cx="125797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0B4DCEBF-8472-7F89-093C-FC65B0663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3836" y="1270000"/>
              <a:ext cx="747" cy="6018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EA468B37-8063-522B-D65D-6C0A2DC052F6}"/>
                    </a:ext>
                  </a:extLst>
                </p:cNvPr>
                <p:cNvSpPr txBox="1"/>
                <p:nvPr/>
              </p:nvSpPr>
              <p:spPr>
                <a:xfrm>
                  <a:off x="7550747" y="1151757"/>
                  <a:ext cx="12579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EA468B37-8063-522B-D65D-6C0A2DC05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747" y="1151757"/>
                  <a:ext cx="1257973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9E05428-7583-CD16-6EFA-2DDC65CEDF53}"/>
                  </a:ext>
                </a:extLst>
              </p:cNvPr>
              <p:cNvSpPr txBox="1"/>
              <p:nvPr/>
            </p:nvSpPr>
            <p:spPr>
              <a:xfrm>
                <a:off x="620580" y="5931997"/>
                <a:ext cx="1618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9E05428-7583-CD16-6EFA-2DDC65CE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80" y="5931997"/>
                <a:ext cx="1618351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AD2F7F8-732D-45C8-DBC3-ADE2EBB2D65E}"/>
                  </a:ext>
                </a:extLst>
              </p:cNvPr>
              <p:cNvSpPr txBox="1"/>
              <p:nvPr/>
            </p:nvSpPr>
            <p:spPr>
              <a:xfrm>
                <a:off x="620580" y="6301329"/>
                <a:ext cx="1751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9AD2F7F8-732D-45C8-DBC3-ADE2EBB2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80" y="6301329"/>
                <a:ext cx="1751327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083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8DA0D-DC36-7B54-199C-CF567D08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2CC0EB8-6116-484A-635A-994F84229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BF892EC1-6AE2-6499-298F-F52747966F37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D072401-E42D-7245-7B26-478447C1596B}"/>
              </a:ext>
            </a:extLst>
          </p:cNvPr>
          <p:cNvSpPr/>
          <p:nvPr/>
        </p:nvSpPr>
        <p:spPr>
          <a:xfrm>
            <a:off x="-18912" y="-1"/>
            <a:ext cx="840091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A81AE5-5EDC-ADE7-6876-86F6245BC366}"/>
              </a:ext>
            </a:extLst>
          </p:cNvPr>
          <p:cNvSpPr txBox="1"/>
          <p:nvPr/>
        </p:nvSpPr>
        <p:spPr>
          <a:xfrm>
            <a:off x="-18912" y="108782"/>
            <a:ext cx="8407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State and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86EA7321-D610-3B31-2086-0CD1E8DD04AC}"/>
                  </a:ext>
                </a:extLst>
              </p:cNvPr>
              <p:cNvSpPr/>
              <p:nvPr/>
            </p:nvSpPr>
            <p:spPr>
              <a:xfrm>
                <a:off x="133564" y="2676164"/>
                <a:ext cx="3417181" cy="1187549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400"/>
              </a:p>
              <a:p>
                <a:pPr algn="ctr"/>
                <a:r>
                  <a:rPr lang="it-IT" sz="2400"/>
                  <a:t>The S</a:t>
                </a:r>
                <a:r>
                  <a:rPr lang="it-IT" sz="2400" b="0"/>
                  <a:t>tate </a:t>
                </a:r>
                <a:r>
                  <a:rPr lang="it-IT" sz="2400" b="0" err="1"/>
                  <a:t>is</a:t>
                </a:r>
                <a:r>
                  <a:rPr lang="it-IT" sz="2400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/>
              </a:p>
              <a:p>
                <a:pPr algn="ctr"/>
                <a:endParaRPr lang="it-IT" sz="240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86EA7321-D610-3B31-2086-0CD1E8DD0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4" y="2676164"/>
                <a:ext cx="3417181" cy="1187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F0B001D-158F-910B-399B-0C1484A111F8}"/>
                  </a:ext>
                </a:extLst>
              </p:cNvPr>
              <p:cNvSpPr/>
              <p:nvPr/>
            </p:nvSpPr>
            <p:spPr>
              <a:xfrm>
                <a:off x="133565" y="5143970"/>
                <a:ext cx="3417181" cy="1187549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400"/>
              </a:p>
              <a:p>
                <a:pPr algn="ctr"/>
                <a:r>
                  <a:rPr lang="it-IT" sz="2400"/>
                  <a:t>The Controller </a:t>
                </a:r>
                <a:r>
                  <a:rPr lang="it-IT" sz="2400" err="1"/>
                  <a:t>is</a:t>
                </a:r>
                <a:endParaRPr lang="it-IT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it-IT" sz="2400" b="0"/>
              </a:p>
              <a:p>
                <a:pPr algn="ctr"/>
                <a:endParaRPr lang="it-IT" sz="240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F0B001D-158F-910B-399B-0C1484A11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5" y="5143970"/>
                <a:ext cx="3417181" cy="118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E7FC8474-8C04-DE87-2EB6-0B2E21279CD6}"/>
              </a:ext>
            </a:extLst>
          </p:cNvPr>
          <p:cNvSpPr/>
          <p:nvPr/>
        </p:nvSpPr>
        <p:spPr>
          <a:xfrm>
            <a:off x="8451403" y="2854927"/>
            <a:ext cx="660400" cy="1978770"/>
          </a:xfrm>
          <a:prstGeom prst="rightBrace">
            <a:avLst>
              <a:gd name="adj1" fmla="val 74908"/>
              <a:gd name="adj2" fmla="val 50000"/>
            </a:avLst>
          </a:prstGeom>
          <a:ln w="4762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F8C0728-33AA-A344-36F9-BB5ACA0E3D36}"/>
              </a:ext>
            </a:extLst>
          </p:cNvPr>
          <p:cNvSpPr/>
          <p:nvPr/>
        </p:nvSpPr>
        <p:spPr>
          <a:xfrm>
            <a:off x="3733986" y="3074274"/>
            <a:ext cx="978408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D7FBF5D8-0351-627E-CEB0-47BF6F2F8396}"/>
              </a:ext>
            </a:extLst>
          </p:cNvPr>
          <p:cNvSpPr/>
          <p:nvPr/>
        </p:nvSpPr>
        <p:spPr>
          <a:xfrm rot="19303626">
            <a:off x="3522353" y="2441389"/>
            <a:ext cx="1299846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B97EB2D3-058B-43CE-183E-CF170D8F39EA}"/>
              </a:ext>
            </a:extLst>
          </p:cNvPr>
          <p:cNvSpPr/>
          <p:nvPr/>
        </p:nvSpPr>
        <p:spPr>
          <a:xfrm rot="2438174">
            <a:off x="3499391" y="3712244"/>
            <a:ext cx="1299846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263695D-D537-26AB-121E-797C4B30D5C0}"/>
              </a:ext>
            </a:extLst>
          </p:cNvPr>
          <p:cNvSpPr/>
          <p:nvPr/>
        </p:nvSpPr>
        <p:spPr>
          <a:xfrm>
            <a:off x="3683072" y="5495427"/>
            <a:ext cx="978408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D609B7E-3D28-4819-B7AD-0E59438E4148}"/>
                  </a:ext>
                </a:extLst>
              </p:cNvPr>
              <p:cNvSpPr/>
              <p:nvPr/>
            </p:nvSpPr>
            <p:spPr>
              <a:xfrm>
                <a:off x="4800323" y="1794820"/>
                <a:ext cx="3417181" cy="914400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2000" b="0" i="1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it-IT" sz="2000" b="0" i="1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𝐶𝑜𝑀</m:t>
                    </m:r>
                  </m:oMath>
                </a14:m>
                <a:endParaRPr lang="it-IT" sz="2000" b="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D609B7E-3D28-4819-B7AD-0E59438E4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323" y="1794820"/>
                <a:ext cx="3417181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con angoli arrotondati 17">
                <a:extLst>
                  <a:ext uri="{FF2B5EF4-FFF2-40B4-BE49-F238E27FC236}">
                    <a16:creationId xmlns:a16="http://schemas.microsoft.com/office/drawing/2014/main" id="{C05A53BE-91FB-BF16-2121-81D7A4332F03}"/>
                  </a:ext>
                </a:extLst>
              </p:cNvPr>
              <p:cNvSpPr/>
              <p:nvPr/>
            </p:nvSpPr>
            <p:spPr>
              <a:xfrm>
                <a:off x="4800323" y="2852594"/>
                <a:ext cx="3417181" cy="914400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̇"/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it-IT" sz="2000" i="1" dirty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linear </a:t>
                </a:r>
                <a:r>
                  <a:rPr lang="it-IT" sz="2000" err="1">
                    <a:solidFill>
                      <a:srgbClr val="944B4D"/>
                    </a:solidFill>
                  </a:rPr>
                  <a:t>momentum</a:t>
                </a:r>
                <a:endParaRPr lang="it-IT" sz="2000"/>
              </a:p>
            </p:txBody>
          </p:sp>
        </mc:Choice>
        <mc:Fallback xmlns="">
          <p:sp>
            <p:nvSpPr>
              <p:cNvPr id="18" name="Rettangolo con angoli arrotondati 17">
                <a:extLst>
                  <a:ext uri="{FF2B5EF4-FFF2-40B4-BE49-F238E27FC236}">
                    <a16:creationId xmlns:a16="http://schemas.microsoft.com/office/drawing/2014/main" id="{C05A53BE-91FB-BF16-2121-81D7A4332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323" y="2852594"/>
                <a:ext cx="3417181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602F2207-B39A-6815-AC3F-C5E668753409}"/>
                  </a:ext>
                </a:extLst>
              </p:cNvPr>
              <p:cNvSpPr/>
              <p:nvPr/>
            </p:nvSpPr>
            <p:spPr>
              <a:xfrm>
                <a:off x="4793805" y="3910368"/>
                <a:ext cx="3417181" cy="914400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</a:t>
                </a:r>
                <a:r>
                  <a:rPr lang="it-IT" sz="2000" err="1">
                    <a:solidFill>
                      <a:srgbClr val="944B4D"/>
                    </a:solidFill>
                  </a:rPr>
                  <a:t>angular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momentum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602F2207-B39A-6815-AC3F-C5E66875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5" y="3910368"/>
                <a:ext cx="3417181" cy="9144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D5630CE2-DB24-37F3-0CD7-7B512F9CADF5}"/>
                  </a:ext>
                </a:extLst>
              </p:cNvPr>
              <p:cNvSpPr/>
              <p:nvPr/>
            </p:nvSpPr>
            <p:spPr>
              <a:xfrm>
                <a:off x="4793804" y="5141740"/>
                <a:ext cx="3417181" cy="1187548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</a:t>
                </a:r>
                <a:r>
                  <a:rPr lang="it-IT" sz="2000" err="1">
                    <a:solidFill>
                      <a:srgbClr val="944B4D"/>
                    </a:solidFill>
                  </a:rPr>
                  <a:t>wrench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produced</a:t>
                </a:r>
                <a:r>
                  <a:rPr lang="it-IT" sz="2000">
                    <a:solidFill>
                      <a:srgbClr val="944B4D"/>
                    </a:solidFill>
                  </a:rPr>
                  <a:t> by contact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D5630CE2-DB24-37F3-0CD7-7B512F9CA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4" y="5141740"/>
                <a:ext cx="3417181" cy="118754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CB29CF23-2F88-777D-BB2B-71450B3560AD}"/>
                  </a:ext>
                </a:extLst>
              </p:cNvPr>
              <p:cNvSpPr/>
              <p:nvPr/>
            </p:nvSpPr>
            <p:spPr>
              <a:xfrm>
                <a:off x="9345702" y="2603556"/>
                <a:ext cx="2641559" cy="2520313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</a:t>
                </a:r>
                <a:r>
                  <a:rPr lang="en-US" sz="2000">
                    <a:solidFill>
                      <a:srgbClr val="944B4D"/>
                    </a:solidFill>
                  </a:rPr>
                  <a:t>total centroidal momentum of the system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CB29CF23-2F88-777D-BB2B-71450B356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02" y="2603556"/>
                <a:ext cx="2641559" cy="252031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8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C9D4-17B6-8AC7-CC07-D46FF9D8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AD929AC-CEF3-CDA2-CE1D-5A086AEEE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2B53C08-843D-2544-8C82-E5CA2CD9B1F8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98294DA-BA98-A971-ACB2-E948351DF069}"/>
              </a:ext>
            </a:extLst>
          </p:cNvPr>
          <p:cNvSpPr/>
          <p:nvPr/>
        </p:nvSpPr>
        <p:spPr>
          <a:xfrm>
            <a:off x="-18912" y="3970"/>
            <a:ext cx="5944699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F968EA-0610-3AD3-1609-3FE3C51ED9C1}"/>
              </a:ext>
            </a:extLst>
          </p:cNvPr>
          <p:cNvSpPr txBox="1"/>
          <p:nvPr/>
        </p:nvSpPr>
        <p:spPr>
          <a:xfrm>
            <a:off x="-18912" y="96576"/>
            <a:ext cx="58378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Dynamic Model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04A0EAF-9DEA-1AAE-D41C-40971801D46E}"/>
              </a:ext>
            </a:extLst>
          </p:cNvPr>
          <p:cNvSpPr/>
          <p:nvPr/>
        </p:nvSpPr>
        <p:spPr>
          <a:xfrm>
            <a:off x="732340" y="1766655"/>
            <a:ext cx="10715482" cy="62593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0" err="1"/>
              <a:t>Nonlinear</a:t>
            </a:r>
            <a:r>
              <a:rPr lang="it-IT" sz="3600" b="0"/>
              <a:t> dynamics of the </a:t>
            </a:r>
            <a:r>
              <a:rPr lang="it-IT" sz="3600" b="0" err="1"/>
              <a:t>reduced</a:t>
            </a:r>
            <a:r>
              <a:rPr lang="it-IT" sz="3600" b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E4741919-49E5-0DB0-0430-A6F95775B1DA}"/>
                  </a:ext>
                </a:extLst>
              </p:cNvPr>
              <p:cNvSpPr/>
              <p:nvPr/>
            </p:nvSpPr>
            <p:spPr>
              <a:xfrm>
                <a:off x="1091863" y="2954669"/>
                <a:ext cx="2985312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𝑚𝑔</m:t>
                          </m:r>
                        </m:e>
                      </m:nary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E4741919-49E5-0DB0-0430-A6F95775B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63" y="2954669"/>
                <a:ext cx="2985312" cy="9486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026036F2-BCBC-5A67-1550-9F71D609085E}"/>
                  </a:ext>
                </a:extLst>
              </p:cNvPr>
              <p:cNvSpPr/>
              <p:nvPr/>
            </p:nvSpPr>
            <p:spPr>
              <a:xfrm>
                <a:off x="8114825" y="2954669"/>
                <a:ext cx="2985312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026036F2-BCBC-5A67-1550-9F71D6090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825" y="2954669"/>
                <a:ext cx="2985312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EA52CDDF-04A8-20C5-951E-B1F1329D1D58}"/>
                  </a:ext>
                </a:extLst>
              </p:cNvPr>
              <p:cNvSpPr/>
              <p:nvPr/>
            </p:nvSpPr>
            <p:spPr>
              <a:xfrm>
                <a:off x="732340" y="4216878"/>
                <a:ext cx="3667036" cy="94866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 dirty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linear part of the </a:t>
                </a:r>
                <a:r>
                  <a:rPr lang="it-IT" sz="2000" err="1">
                    <a:solidFill>
                      <a:srgbClr val="944B4D"/>
                    </a:solidFill>
                  </a:rPr>
                  <a:t>corresponding</a:t>
                </a:r>
                <a:r>
                  <a:rPr lang="it-IT" sz="2000">
                    <a:solidFill>
                      <a:srgbClr val="944B4D"/>
                    </a:solidFill>
                  </a:rPr>
                  <a:t> ground reaction </a:t>
                </a:r>
                <a:r>
                  <a:rPr lang="it-IT" sz="2000" err="1">
                    <a:solidFill>
                      <a:srgbClr val="944B4D"/>
                    </a:solidFill>
                  </a:rPr>
                  <a:t>forces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EA52CDDF-04A8-20C5-951E-B1F1329D1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0" y="4216878"/>
                <a:ext cx="3667036" cy="948662"/>
              </a:xfrm>
              <a:prstGeom prst="roundRect">
                <a:avLst/>
              </a:prstGeom>
              <a:blipFill>
                <a:blip r:embed="rId5"/>
                <a:stretch>
                  <a:fillRect t="-5696" b="-13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con angoli arrotondati 3">
                <a:extLst>
                  <a:ext uri="{FF2B5EF4-FFF2-40B4-BE49-F238E27FC236}">
                    <a16:creationId xmlns:a16="http://schemas.microsoft.com/office/drawing/2014/main" id="{25817B39-0BA0-9F10-6036-432C76F2AF08}"/>
                  </a:ext>
                </a:extLst>
              </p:cNvPr>
              <p:cNvSpPr/>
              <p:nvPr/>
            </p:nvSpPr>
            <p:spPr>
              <a:xfrm>
                <a:off x="732340" y="5401131"/>
                <a:ext cx="3667036" cy="94866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sz="2000" i="1" dirty="0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gravitational</a:t>
                </a:r>
                <a:r>
                  <a:rPr lang="it-IT" sz="2000">
                    <a:solidFill>
                      <a:srgbClr val="944B4D"/>
                    </a:solidFill>
                  </a:rPr>
                  <a:t> component</a:t>
                </a:r>
              </a:p>
            </p:txBody>
          </p:sp>
        </mc:Choice>
        <mc:Fallback xmlns="">
          <p:sp>
            <p:nvSpPr>
              <p:cNvPr id="4" name="Rettangolo con angoli arrotondati 3">
                <a:extLst>
                  <a:ext uri="{FF2B5EF4-FFF2-40B4-BE49-F238E27FC236}">
                    <a16:creationId xmlns:a16="http://schemas.microsoft.com/office/drawing/2014/main" id="{25817B39-0BA0-9F10-6036-432C76F2A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0" y="5401131"/>
                <a:ext cx="3667036" cy="94866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B2E1075-766D-4D9D-4053-9538E8C18A0E}"/>
                  </a:ext>
                </a:extLst>
              </p:cNvPr>
              <p:cNvSpPr/>
              <p:nvPr/>
            </p:nvSpPr>
            <p:spPr>
              <a:xfrm>
                <a:off x="7792624" y="5348358"/>
                <a:ext cx="3667036" cy="94866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dirty="0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2000" i="1" dirty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en-US" sz="2000">
                    <a:solidFill>
                      <a:srgbClr val="944B4D"/>
                    </a:solidFill>
                  </a:rPr>
                  <a:t>translation of contact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rgbClr val="944B4D"/>
                    </a:solidFill>
                  </a:rPr>
                  <a:t> in world frame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FB2E1075-766D-4D9D-4053-9538E8C18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24" y="5348358"/>
                <a:ext cx="3667036" cy="94866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1638BCCA-BC21-46E8-C29C-E3E6C3E68638}"/>
                  </a:ext>
                </a:extLst>
              </p:cNvPr>
              <p:cNvSpPr/>
              <p:nvPr/>
            </p:nvSpPr>
            <p:spPr>
              <a:xfrm>
                <a:off x="7792624" y="4197554"/>
                <a:ext cx="3667036" cy="94866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 dirty="0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 dirty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angular</a:t>
                </a:r>
                <a:r>
                  <a:rPr lang="it-IT" sz="2000">
                    <a:solidFill>
                      <a:srgbClr val="944B4D"/>
                    </a:solidFill>
                  </a:rPr>
                  <a:t> part of the </a:t>
                </a:r>
                <a:r>
                  <a:rPr lang="it-IT" sz="2000" err="1">
                    <a:solidFill>
                      <a:srgbClr val="944B4D"/>
                    </a:solidFill>
                  </a:rPr>
                  <a:t>corresponding</a:t>
                </a:r>
                <a:r>
                  <a:rPr lang="it-IT" sz="2000">
                    <a:solidFill>
                      <a:srgbClr val="944B4D"/>
                    </a:solidFill>
                  </a:rPr>
                  <a:t> ground reaction </a:t>
                </a:r>
                <a:r>
                  <a:rPr lang="it-IT" sz="2000" err="1">
                    <a:solidFill>
                      <a:srgbClr val="944B4D"/>
                    </a:solidFill>
                  </a:rPr>
                  <a:t>forces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1638BCCA-BC21-46E8-C29C-E3E6C3E68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624" y="4197554"/>
                <a:ext cx="3667036" cy="948662"/>
              </a:xfrm>
              <a:prstGeom prst="roundRect">
                <a:avLst/>
              </a:prstGeom>
              <a:blipFill>
                <a:blip r:embed="rId8"/>
                <a:stretch>
                  <a:fillRect t="-6329" b="-13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39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DAC1-F1AE-AE26-85F9-DDFC7BCE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72DED6D7-82B5-153E-F1A2-610A982CD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B604FD08-4E81-892D-71BF-6B04CD28B942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937947-E209-D202-3CEB-F05940741C2A}"/>
              </a:ext>
            </a:extLst>
          </p:cNvPr>
          <p:cNvSpPr/>
          <p:nvPr/>
        </p:nvSpPr>
        <p:spPr>
          <a:xfrm>
            <a:off x="-18912" y="-1"/>
            <a:ext cx="538339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6C58E1-6C7C-7F97-8464-20D5D40460BB}"/>
              </a:ext>
            </a:extLst>
          </p:cNvPr>
          <p:cNvSpPr txBox="1"/>
          <p:nvPr/>
        </p:nvSpPr>
        <p:spPr>
          <a:xfrm>
            <a:off x="-18912" y="108782"/>
            <a:ext cx="538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Cost </a:t>
            </a:r>
            <a:r>
              <a:rPr lang="it-IT" sz="6600" err="1">
                <a:solidFill>
                  <a:schemeClr val="bg1"/>
                </a:solidFill>
              </a:rPr>
              <a:t>Function</a:t>
            </a:r>
            <a:r>
              <a:rPr lang="it-IT" sz="6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9A41A16-4FA1-5A79-6D75-FA4C3E31268B}"/>
              </a:ext>
            </a:extLst>
          </p:cNvPr>
          <p:cNvSpPr/>
          <p:nvPr/>
        </p:nvSpPr>
        <p:spPr>
          <a:xfrm>
            <a:off x="433111" y="1465568"/>
            <a:ext cx="10981301" cy="94052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cost formulation of the centroidal scheme aims to regularize the </a:t>
            </a:r>
            <a:r>
              <a:rPr lang="en-US" sz="2400" err="1"/>
              <a:t>CoM</a:t>
            </a:r>
            <a:r>
              <a:rPr lang="en-US" sz="2400"/>
              <a:t> trajectory of the system and prevent unstable </a:t>
            </a:r>
            <a:r>
              <a:rPr lang="en-US" sz="2400" err="1"/>
              <a:t>behaviours</a:t>
            </a:r>
            <a:r>
              <a:rPr lang="en-US" sz="2400"/>
              <a:t>.</a:t>
            </a:r>
            <a:endParaRPr lang="it-IT" sz="2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B4F041-E518-C25F-90E8-7C727ADA0AD9}"/>
              </a:ext>
            </a:extLst>
          </p:cNvPr>
          <p:cNvSpPr txBox="1"/>
          <p:nvPr/>
        </p:nvSpPr>
        <p:spPr>
          <a:xfrm>
            <a:off x="3047874" y="2884997"/>
            <a:ext cx="7674139" cy="17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549BD9AC-4EA7-2431-2016-17912D170F46}"/>
              </a:ext>
            </a:extLst>
          </p:cNvPr>
          <p:cNvSpPr/>
          <p:nvPr/>
        </p:nvSpPr>
        <p:spPr>
          <a:xfrm>
            <a:off x="8158592" y="3684951"/>
            <a:ext cx="452284" cy="727588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42418C2-351A-FA8F-8F2F-FC71B9215CC3}"/>
              </a:ext>
            </a:extLst>
          </p:cNvPr>
          <p:cNvSpPr/>
          <p:nvPr/>
        </p:nvSpPr>
        <p:spPr>
          <a:xfrm>
            <a:off x="3349392" y="3684951"/>
            <a:ext cx="452284" cy="727588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3287751C-2358-25EC-BFD1-7FF782D55321}"/>
                  </a:ext>
                </a:extLst>
              </p:cNvPr>
              <p:cNvSpPr/>
              <p:nvPr/>
            </p:nvSpPr>
            <p:spPr>
              <a:xfrm>
                <a:off x="3349392" y="4620330"/>
                <a:ext cx="5261484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3287751C-2358-25EC-BFD1-7FF782D55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392" y="4620330"/>
                <a:ext cx="5261484" cy="9486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B6C0CBE-5F65-EC14-C511-C45233E97E7C}"/>
                  </a:ext>
                </a:extLst>
              </p:cNvPr>
              <p:cNvSpPr/>
              <p:nvPr/>
            </p:nvSpPr>
            <p:spPr>
              <a:xfrm>
                <a:off x="4944209" y="5678659"/>
                <a:ext cx="2291744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bg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B6C0CBE-5F65-EC14-C511-C45233E97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09" y="5678659"/>
                <a:ext cx="2291744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A602AE8B-276C-9E1C-E918-79FEBD874A1C}"/>
              </a:ext>
            </a:extLst>
          </p:cNvPr>
          <p:cNvSpPr/>
          <p:nvPr/>
        </p:nvSpPr>
        <p:spPr>
          <a:xfrm>
            <a:off x="433109" y="2474038"/>
            <a:ext cx="10981301" cy="113863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cannot provide any way to act on the multi-body configuration of the robot, therefore the trajectories calculated by the MPC loop may not feasible and may not guarantee tracking of the end effector references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04085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98C7-D881-F87D-F0C7-7E4D92F1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504C891-9509-BCC9-1115-7609447EF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31C37AE-F606-13F1-34F7-0D227DB30E29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31A5CE-04C5-8849-1FFA-943CBFFB7C3A}"/>
              </a:ext>
            </a:extLst>
          </p:cNvPr>
          <p:cNvSpPr/>
          <p:nvPr/>
        </p:nvSpPr>
        <p:spPr>
          <a:xfrm>
            <a:off x="-18912" y="-1"/>
            <a:ext cx="4609740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88CDBF-49A1-4CC0-B492-7E47EFAD3245}"/>
              </a:ext>
            </a:extLst>
          </p:cNvPr>
          <p:cNvSpPr txBox="1"/>
          <p:nvPr/>
        </p:nvSpPr>
        <p:spPr>
          <a:xfrm>
            <a:off x="-18912" y="108782"/>
            <a:ext cx="4408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Constraints</a:t>
            </a:r>
            <a:endParaRPr lang="it-IT" sz="6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1F57D5A0-152E-C1D6-DB9B-879A74515856}"/>
                  </a:ext>
                </a:extLst>
              </p:cNvPr>
              <p:cNvSpPr/>
              <p:nvPr/>
            </p:nvSpPr>
            <p:spPr>
              <a:xfrm>
                <a:off x="139278" y="1664659"/>
                <a:ext cx="4451550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1F57D5A0-152E-C1D6-DB9B-879A74515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8" y="1664659"/>
                <a:ext cx="4451550" cy="8548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A758A24-9E6F-197E-AEC6-0525B6F263B5}"/>
                  </a:ext>
                </a:extLst>
              </p:cNvPr>
              <p:cNvSpPr/>
              <p:nvPr/>
            </p:nvSpPr>
            <p:spPr>
              <a:xfrm>
                <a:off x="139278" y="5717385"/>
                <a:ext cx="4451550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EA758A24-9E6F-197E-AEC6-0525B6F26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8" y="5717385"/>
                <a:ext cx="4451550" cy="8548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A86C79A9-8EDC-A32A-847C-E788B6B60B09}"/>
              </a:ext>
            </a:extLst>
          </p:cNvPr>
          <p:cNvSpPr/>
          <p:nvPr/>
        </p:nvSpPr>
        <p:spPr>
          <a:xfrm>
            <a:off x="7802339" y="1429288"/>
            <a:ext cx="394042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Contact </a:t>
            </a:r>
            <a:r>
              <a:rPr lang="it-IT" sz="2400" err="1"/>
              <a:t>wrench</a:t>
            </a:r>
            <a:r>
              <a:rPr lang="it-IT" sz="2400"/>
              <a:t> </a:t>
            </a:r>
            <a:r>
              <a:rPr lang="it-IT" sz="2400" err="1"/>
              <a:t>inequality</a:t>
            </a:r>
            <a:r>
              <a:rPr lang="it-IT" sz="2400"/>
              <a:t> 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E1DEB4C-B2C5-03A3-2901-54803A1D4889}"/>
              </a:ext>
            </a:extLst>
          </p:cNvPr>
          <p:cNvSpPr/>
          <p:nvPr/>
        </p:nvSpPr>
        <p:spPr>
          <a:xfrm>
            <a:off x="7802339" y="5482014"/>
            <a:ext cx="394042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DCM capturability condition on the terminal node</a:t>
            </a:r>
            <a:endParaRPr lang="it-IT" sz="240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D53F9724-E870-AAD1-DD3F-9B86AED916A9}"/>
              </a:ext>
            </a:extLst>
          </p:cNvPr>
          <p:cNvSpPr/>
          <p:nvPr/>
        </p:nvSpPr>
        <p:spPr>
          <a:xfrm>
            <a:off x="5137500" y="1906874"/>
            <a:ext cx="2118167" cy="37038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7E3BFDED-C8EB-F5F4-8502-1270ACB90559}"/>
              </a:ext>
            </a:extLst>
          </p:cNvPr>
          <p:cNvSpPr/>
          <p:nvPr/>
        </p:nvSpPr>
        <p:spPr>
          <a:xfrm>
            <a:off x="5030997" y="5959600"/>
            <a:ext cx="2118167" cy="37038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56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11F8-7EFD-F690-98F2-DCB8C23C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6587B44-29C8-7928-1757-2DB9D101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BC095785-276A-2E7C-ABFA-BE05E8963B8D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D53F1EE-46E6-4CD8-E0F6-D018B5EF29DB}"/>
              </a:ext>
            </a:extLst>
          </p:cNvPr>
          <p:cNvSpPr/>
          <p:nvPr/>
        </p:nvSpPr>
        <p:spPr>
          <a:xfrm>
            <a:off x="-18913" y="-1"/>
            <a:ext cx="8766671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14F63F-36F2-7C79-51EA-4D98601C8F9D}"/>
              </a:ext>
            </a:extLst>
          </p:cNvPr>
          <p:cNvSpPr txBox="1"/>
          <p:nvPr/>
        </p:nvSpPr>
        <p:spPr>
          <a:xfrm>
            <a:off x="-18912" y="108782"/>
            <a:ext cx="8766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Torque </a:t>
            </a:r>
            <a:r>
              <a:rPr lang="it-IT" sz="6600" err="1">
                <a:solidFill>
                  <a:schemeClr val="bg1"/>
                </a:solidFill>
              </a:rPr>
              <a:t>Computation</a:t>
            </a:r>
            <a:r>
              <a:rPr lang="it-IT" sz="6600">
                <a:solidFill>
                  <a:schemeClr val="bg1"/>
                </a:solidFill>
              </a:rPr>
              <a:t> (1)</a:t>
            </a:r>
          </a:p>
        </p:txBody>
      </p:sp>
      <p:sp>
        <p:nvSpPr>
          <p:cNvPr id="3" name="Freccia circolare in su 2">
            <a:extLst>
              <a:ext uri="{FF2B5EF4-FFF2-40B4-BE49-F238E27FC236}">
                <a16:creationId xmlns:a16="http://schemas.microsoft.com/office/drawing/2014/main" id="{66ABEEAA-C750-6F14-760F-B7091AC04A9A}"/>
              </a:ext>
            </a:extLst>
          </p:cNvPr>
          <p:cNvSpPr/>
          <p:nvPr/>
        </p:nvSpPr>
        <p:spPr>
          <a:xfrm>
            <a:off x="3954680" y="4988689"/>
            <a:ext cx="4229982" cy="1498670"/>
          </a:xfrm>
          <a:prstGeom prst="curvedUp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2C11B63-CB68-D612-C94F-5804D705D10D}"/>
              </a:ext>
            </a:extLst>
          </p:cNvPr>
          <p:cNvSpPr/>
          <p:nvPr/>
        </p:nvSpPr>
        <p:spPr>
          <a:xfrm>
            <a:off x="380599" y="1986160"/>
            <a:ext cx="4229982" cy="70696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Step 1. </a:t>
            </a:r>
            <a:r>
              <a:rPr lang="it-IT" sz="2400" err="1"/>
              <a:t>Riccati</a:t>
            </a:r>
            <a:r>
              <a:rPr lang="it-IT" sz="2400"/>
              <a:t> feedback </a:t>
            </a:r>
            <a:r>
              <a:rPr lang="it-IT" sz="2400" err="1"/>
              <a:t>law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06855BA5-CCEF-A1AD-3769-575FFA1DFF2E}"/>
                  </a:ext>
                </a:extLst>
              </p:cNvPr>
              <p:cNvSpPr/>
              <p:nvPr/>
            </p:nvSpPr>
            <p:spPr>
              <a:xfrm>
                <a:off x="380599" y="3001589"/>
                <a:ext cx="4229982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06855BA5-CCEF-A1AD-3769-575FFA1DF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99" y="3001589"/>
                <a:ext cx="4229982" cy="8548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31A8CD8-5C75-1ADC-1B12-5B1DD290BE23}"/>
                  </a:ext>
                </a:extLst>
              </p:cNvPr>
              <p:cNvSpPr/>
              <p:nvPr/>
            </p:nvSpPr>
            <p:spPr>
              <a:xfrm>
                <a:off x="380599" y="4164874"/>
                <a:ext cx="4229982" cy="706966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</m:oMath>
                </a14:m>
                <a:r>
                  <a:rPr lang="it-IT" sz="2400"/>
                  <a:t> </a:t>
                </a:r>
                <a:r>
                  <a:rPr lang="it-IT" sz="2400" err="1"/>
                  <a:t>is</a:t>
                </a:r>
                <a:r>
                  <a:rPr lang="it-IT" sz="2400"/>
                  <a:t> the </a:t>
                </a:r>
                <a:r>
                  <a:rPr lang="it-IT" sz="2400" err="1"/>
                  <a:t>centroidal</a:t>
                </a:r>
                <a:r>
                  <a:rPr lang="it-IT" sz="2400"/>
                  <a:t> state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31A8CD8-5C75-1ADC-1B12-5B1DD290B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99" y="4164874"/>
                <a:ext cx="4229982" cy="706966"/>
              </a:xfrm>
              <a:prstGeom prst="rect">
                <a:avLst/>
              </a:prstGeom>
              <a:blipFill>
                <a:blip r:embed="rId4"/>
                <a:stretch>
                  <a:fillRect b="-2586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FE2C6175-4D89-4057-7E47-997E07CA4CA6}"/>
              </a:ext>
            </a:extLst>
          </p:cNvPr>
          <p:cNvSpPr/>
          <p:nvPr/>
        </p:nvSpPr>
        <p:spPr>
          <a:xfrm>
            <a:off x="7581419" y="2679665"/>
            <a:ext cx="4229982" cy="149867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Step 2. Inverse dynamics QP to </a:t>
            </a:r>
            <a:r>
              <a:rPr lang="it-IT" sz="2400" err="1"/>
              <a:t>evaluate</a:t>
            </a:r>
            <a:r>
              <a:rPr lang="it-IT" sz="2400"/>
              <a:t> the </a:t>
            </a:r>
            <a:r>
              <a:rPr lang="it-IT" sz="2400" err="1"/>
              <a:t>final</a:t>
            </a:r>
            <a:r>
              <a:rPr lang="it-IT" sz="2400"/>
              <a:t> joint </a:t>
            </a:r>
            <a:r>
              <a:rPr lang="it-IT" sz="2400" err="1"/>
              <a:t>torques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24210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C334-B1FC-B84F-B45B-A01FB4B1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E762A32-3B6A-9C7C-3797-B20375D5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C1EA2B0-DE8B-659E-98C1-6FEBF3A09CA8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59A6AC9-91E9-F613-A79F-0DBD923155E8}"/>
              </a:ext>
            </a:extLst>
          </p:cNvPr>
          <p:cNvSpPr/>
          <p:nvPr/>
        </p:nvSpPr>
        <p:spPr>
          <a:xfrm>
            <a:off x="-18913" y="-1"/>
            <a:ext cx="8766671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30AB7E-6D09-946F-0366-96C98EC66D37}"/>
              </a:ext>
            </a:extLst>
          </p:cNvPr>
          <p:cNvSpPr txBox="1"/>
          <p:nvPr/>
        </p:nvSpPr>
        <p:spPr>
          <a:xfrm>
            <a:off x="-18912" y="108782"/>
            <a:ext cx="8766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Torque </a:t>
            </a:r>
            <a:r>
              <a:rPr lang="it-IT" sz="6600" err="1">
                <a:solidFill>
                  <a:schemeClr val="bg1"/>
                </a:solidFill>
              </a:rPr>
              <a:t>Computation</a:t>
            </a:r>
            <a:r>
              <a:rPr lang="it-IT" sz="6600">
                <a:solidFill>
                  <a:schemeClr val="bg1"/>
                </a:solidFill>
              </a:rPr>
              <a:t> (2)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D854F0-2719-503C-A330-FEA00B879666}"/>
              </a:ext>
            </a:extLst>
          </p:cNvPr>
          <p:cNvSpPr txBox="1"/>
          <p:nvPr/>
        </p:nvSpPr>
        <p:spPr>
          <a:xfrm>
            <a:off x="1884255" y="2923200"/>
            <a:ext cx="4821982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76C519F-D73C-4DD0-596B-AF1248B1D520}"/>
              </a:ext>
            </a:extLst>
          </p:cNvPr>
          <p:cNvSpPr txBox="1"/>
          <p:nvPr/>
        </p:nvSpPr>
        <p:spPr>
          <a:xfrm>
            <a:off x="3389113" y="5489278"/>
            <a:ext cx="2838601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01BD6DB-781A-1D86-EDC0-469CE35FC0DB}"/>
              </a:ext>
            </a:extLst>
          </p:cNvPr>
          <p:cNvSpPr txBox="1"/>
          <p:nvPr/>
        </p:nvSpPr>
        <p:spPr>
          <a:xfrm>
            <a:off x="1889195" y="3323277"/>
            <a:ext cx="59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149FB60-93ED-50A7-FF14-D37F15ADE0FE}"/>
                  </a:ext>
                </a:extLst>
              </p:cNvPr>
              <p:cNvSpPr txBox="1"/>
              <p:nvPr/>
            </p:nvSpPr>
            <p:spPr>
              <a:xfrm>
                <a:off x="2481345" y="4267746"/>
                <a:ext cx="2494587" cy="40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̇"/>
                          <m:ctrlPr>
                            <a:rPr lang="it-IT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149FB60-93ED-50A7-FF14-D37F15AD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267746"/>
                <a:ext cx="2494587" cy="409856"/>
              </a:xfrm>
              <a:prstGeom prst="rect">
                <a:avLst/>
              </a:prstGeom>
              <a:blipFill>
                <a:blip r:embed="rId3"/>
                <a:stretch>
                  <a:fillRect l="-73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41CED11-E92A-2D25-22C5-1D1513E13874}"/>
                  </a:ext>
                </a:extLst>
              </p:cNvPr>
              <p:cNvSpPr txBox="1"/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41CED11-E92A-2D25-22C5-1D1513E13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9B75B52C-6FD6-17E0-82C3-9206CA15D0EE}"/>
                  </a:ext>
                </a:extLst>
              </p:cNvPr>
              <p:cNvSpPr txBox="1"/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9B75B52C-6FD6-17E0-82C3-9206CA1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71F64BA0-A9F7-83C1-182E-F9466B93FC3E}"/>
              </a:ext>
            </a:extLst>
          </p:cNvPr>
          <p:cNvGrpSpPr/>
          <p:nvPr/>
        </p:nvGrpSpPr>
        <p:grpSpPr>
          <a:xfrm>
            <a:off x="1792540" y="2459149"/>
            <a:ext cx="8595079" cy="2723075"/>
            <a:chOff x="1798460" y="2370035"/>
            <a:chExt cx="8595079" cy="2723075"/>
          </a:xfrm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93C06FCC-CD1F-4638-FCC7-EE17A8D8F672}"/>
                </a:ext>
              </a:extLst>
            </p:cNvPr>
            <p:cNvSpPr/>
            <p:nvPr/>
          </p:nvSpPr>
          <p:spPr>
            <a:xfrm>
              <a:off x="1798460" y="2370035"/>
              <a:ext cx="8595079" cy="2723075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Segnaposto contenuto 2">
                  <a:extLst>
                    <a:ext uri="{FF2B5EF4-FFF2-40B4-BE49-F238E27FC236}">
                      <a16:creationId xmlns:a16="http://schemas.microsoft.com/office/drawing/2014/main" id="{0B9604CE-AEF4-08A4-1160-756DA0C384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</p:spPr>
              <p:txBody>
                <a:bodyPr>
                  <a:normAutofit fontScale="40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𝛿𝜆</m:t>
                          </m:r>
                        </m:lim>
                      </m:limLow>
                      <m:sSubSup>
                        <m:sSubSup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̈"/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it-IT" sz="510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it-IT" sz="5100">
                    <a:solidFill>
                      <a:schemeClr val="bg1"/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it-IT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Segnaposto contenuto 2">
                  <a:extLst>
                    <a:ext uri="{FF2B5EF4-FFF2-40B4-BE49-F238E27FC236}">
                      <a16:creationId xmlns:a16="http://schemas.microsoft.com/office/drawing/2014/main" id="{0B9604CE-AEF4-08A4-1160-756DA0C38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  <a:blipFill>
                  <a:blip r:embed="rId6"/>
                  <a:stretch>
                    <a:fillRect t="-51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11E58BA-B671-2B40-ED8A-3C88DC49537B}"/>
                </a:ext>
              </a:extLst>
            </p:cNvPr>
            <p:cNvSpPr txBox="1"/>
            <p:nvPr/>
          </p:nvSpPr>
          <p:spPr>
            <a:xfrm>
              <a:off x="1889195" y="3404761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solidFill>
                    <a:schemeClr val="bg1"/>
                  </a:solidFill>
                </a:rPr>
                <a:t>s.t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BFBBFE62-0367-82B5-0E4B-A4C667EC3C2D}"/>
                    </a:ext>
                  </a:extLst>
                </p:cNvPr>
                <p:cNvSpPr txBox="1"/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BFBBFE62-0367-82B5-0E4B-A4C667EC3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blipFill>
                  <a:blip r:embed="rId7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66CB4C-ED56-5A43-0D9B-B89FFE9DB858}"/>
                    </a:ext>
                  </a:extLst>
                </p:cNvPr>
                <p:cNvSpPr txBox="1"/>
                <p:nvPr/>
              </p:nvSpPr>
              <p:spPr>
                <a:xfrm>
                  <a:off x="2432295" y="3793753"/>
                  <a:ext cx="2709526" cy="409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66CB4C-ED56-5A43-0D9B-B89FFE9D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5" y="3793753"/>
                  <a:ext cx="2709526" cy="409856"/>
                </a:xfrm>
                <a:prstGeom prst="rect">
                  <a:avLst/>
                </a:prstGeom>
                <a:blipFill>
                  <a:blip r:embed="rId8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68F01993-50A7-0DC6-55B9-0ACA16231F77}"/>
                    </a:ext>
                  </a:extLst>
                </p:cNvPr>
                <p:cNvSpPr txBox="1"/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68F01993-50A7-0DC6-55B9-0ACA16231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671E75C-2784-439D-0359-6DE6123EE378}"/>
                    </a:ext>
                  </a:extLst>
                </p:cNvPr>
                <p:cNvSpPr txBox="1"/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671E75C-2784-439D-0359-6DE6123EE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83F30494-BE08-F68D-F98D-01ACA891EB04}"/>
                  </a:ext>
                </a:extLst>
              </p:cNvPr>
              <p:cNvSpPr/>
              <p:nvPr/>
            </p:nvSpPr>
            <p:spPr>
              <a:xfrm>
                <a:off x="-7048474" y="4991700"/>
                <a:ext cx="6930101" cy="1014223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base frame </a:t>
                </a:r>
                <a:r>
                  <a:rPr lang="it-IT" sz="2000" err="1">
                    <a:solidFill>
                      <a:srgbClr val="944B4D"/>
                    </a:solidFill>
                  </a:rPr>
                  <a:t>rotation</a:t>
                </a:r>
                <a:endParaRPr lang="it-IT" sz="2000">
                  <a:solidFill>
                    <a:srgbClr val="944B4D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en-US" sz="2000">
                    <a:solidFill>
                      <a:srgbClr val="944B4D"/>
                    </a:solidFill>
                  </a:rPr>
                  <a:t>the wrench cone defined by the slippage condition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83F30494-BE08-F68D-F98D-01ACA891E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48474" y="4991700"/>
                <a:ext cx="6930101" cy="101422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11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2BC1-54D5-EFE7-9AB9-3731B1660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55BE9BF-ADE7-F43B-BF2E-94F359120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2FB3766-2D8F-B41A-DFA5-DD8F2B01527B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E1F63EE-164A-4B8D-F760-F7A68A83638D}"/>
              </a:ext>
            </a:extLst>
          </p:cNvPr>
          <p:cNvSpPr/>
          <p:nvPr/>
        </p:nvSpPr>
        <p:spPr>
          <a:xfrm>
            <a:off x="-18913" y="-1"/>
            <a:ext cx="8766671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A63BF7-533A-F972-BD6A-7DECDA38A885}"/>
              </a:ext>
            </a:extLst>
          </p:cNvPr>
          <p:cNvSpPr txBox="1"/>
          <p:nvPr/>
        </p:nvSpPr>
        <p:spPr>
          <a:xfrm>
            <a:off x="-18912" y="108782"/>
            <a:ext cx="8766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Torque </a:t>
            </a:r>
            <a:r>
              <a:rPr lang="it-IT" sz="6600" err="1">
                <a:solidFill>
                  <a:schemeClr val="bg1"/>
                </a:solidFill>
              </a:rPr>
              <a:t>Computation</a:t>
            </a:r>
            <a:r>
              <a:rPr lang="it-IT" sz="6600">
                <a:solidFill>
                  <a:schemeClr val="bg1"/>
                </a:solidFill>
              </a:rPr>
              <a:t> (3)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714B5A-9522-C1AC-BDC8-0806BC57A747}"/>
              </a:ext>
            </a:extLst>
          </p:cNvPr>
          <p:cNvSpPr txBox="1"/>
          <p:nvPr/>
        </p:nvSpPr>
        <p:spPr>
          <a:xfrm>
            <a:off x="1884255" y="2923200"/>
            <a:ext cx="4821982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8A16589-336C-3B17-7E47-1227065BFE99}"/>
              </a:ext>
            </a:extLst>
          </p:cNvPr>
          <p:cNvSpPr txBox="1"/>
          <p:nvPr/>
        </p:nvSpPr>
        <p:spPr>
          <a:xfrm>
            <a:off x="3389113" y="5489278"/>
            <a:ext cx="2838601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27C6CB-DD00-77A6-6A82-861BC67F1793}"/>
              </a:ext>
            </a:extLst>
          </p:cNvPr>
          <p:cNvSpPr txBox="1"/>
          <p:nvPr/>
        </p:nvSpPr>
        <p:spPr>
          <a:xfrm>
            <a:off x="1889195" y="3323277"/>
            <a:ext cx="59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426C333-CACD-3309-65BB-BAC6C09E7D4F}"/>
                  </a:ext>
                </a:extLst>
              </p:cNvPr>
              <p:cNvSpPr txBox="1"/>
              <p:nvPr/>
            </p:nvSpPr>
            <p:spPr>
              <a:xfrm>
                <a:off x="2481345" y="4267746"/>
                <a:ext cx="2494587" cy="40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̇"/>
                          <m:ctrlPr>
                            <a:rPr lang="it-IT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426C333-CACD-3309-65BB-BAC6C09E7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267746"/>
                <a:ext cx="2494587" cy="409856"/>
              </a:xfrm>
              <a:prstGeom prst="rect">
                <a:avLst/>
              </a:prstGeom>
              <a:blipFill>
                <a:blip r:embed="rId4"/>
                <a:stretch>
                  <a:fillRect l="-73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8A7BE7-CF65-0700-840C-1D7827339D4E}"/>
                  </a:ext>
                </a:extLst>
              </p:cNvPr>
              <p:cNvSpPr txBox="1"/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8A7BE7-CF65-0700-840C-1D782733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478CAD3-8816-6F0E-7035-2646CB24A1F2}"/>
                  </a:ext>
                </a:extLst>
              </p:cNvPr>
              <p:cNvSpPr txBox="1"/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478CAD3-8816-6F0E-7035-2646CB24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uppo 39">
            <a:extLst>
              <a:ext uri="{FF2B5EF4-FFF2-40B4-BE49-F238E27FC236}">
                <a16:creationId xmlns:a16="http://schemas.microsoft.com/office/drawing/2014/main" id="{626CCE22-DE04-F52A-E3BC-80807D415009}"/>
              </a:ext>
            </a:extLst>
          </p:cNvPr>
          <p:cNvGrpSpPr/>
          <p:nvPr/>
        </p:nvGrpSpPr>
        <p:grpSpPr>
          <a:xfrm>
            <a:off x="1792541" y="1434344"/>
            <a:ext cx="8595079" cy="2723075"/>
            <a:chOff x="1798460" y="2370035"/>
            <a:chExt cx="8595079" cy="2723075"/>
          </a:xfrm>
        </p:grpSpPr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8337D5A2-E4D8-D7DA-E565-FFDAF8E150F5}"/>
                </a:ext>
              </a:extLst>
            </p:cNvPr>
            <p:cNvSpPr/>
            <p:nvPr/>
          </p:nvSpPr>
          <p:spPr>
            <a:xfrm>
              <a:off x="1798460" y="2370035"/>
              <a:ext cx="8595079" cy="2723075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egnaposto contenuto 2">
                  <a:extLst>
                    <a:ext uri="{FF2B5EF4-FFF2-40B4-BE49-F238E27FC236}">
                      <a16:creationId xmlns:a16="http://schemas.microsoft.com/office/drawing/2014/main" id="{B1DAE4EA-2203-B1EC-5F62-E764083FEC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</p:spPr>
              <p:txBody>
                <a:bodyPr>
                  <a:normAutofit fontScale="40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𝛿𝜆</m:t>
                          </m:r>
                        </m:lim>
                      </m:limLow>
                      <m:sSubSup>
                        <m:sSubSup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̈"/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it-IT" sz="510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it-IT" sz="5100">
                    <a:solidFill>
                      <a:schemeClr val="bg1"/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it-IT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Segnaposto contenuto 2">
                  <a:extLst>
                    <a:ext uri="{FF2B5EF4-FFF2-40B4-BE49-F238E27FC236}">
                      <a16:creationId xmlns:a16="http://schemas.microsoft.com/office/drawing/2014/main" id="{B1DAE4EA-2203-B1EC-5F62-E764083FE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  <a:blipFill>
                  <a:blip r:embed="rId7"/>
                  <a:stretch>
                    <a:fillRect t="-51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8063A1F5-6A76-A1D0-8383-97E5B174D0DA}"/>
                </a:ext>
              </a:extLst>
            </p:cNvPr>
            <p:cNvSpPr txBox="1"/>
            <p:nvPr/>
          </p:nvSpPr>
          <p:spPr>
            <a:xfrm>
              <a:off x="1889195" y="3404761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solidFill>
                    <a:schemeClr val="bg1"/>
                  </a:solidFill>
                </a:rPr>
                <a:t>s.t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0A703D6C-A3BA-9E9E-66F7-C6CD6F4E4B37}"/>
                    </a:ext>
                  </a:extLst>
                </p:cNvPr>
                <p:cNvSpPr txBox="1"/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0A703D6C-A3BA-9E9E-66F7-C6CD6F4E4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blipFill>
                  <a:blip r:embed="rId8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19678051-D0D5-54B4-BAFA-46EE56067C43}"/>
                    </a:ext>
                  </a:extLst>
                </p:cNvPr>
                <p:cNvSpPr txBox="1"/>
                <p:nvPr/>
              </p:nvSpPr>
              <p:spPr>
                <a:xfrm>
                  <a:off x="2432295" y="3793753"/>
                  <a:ext cx="2709526" cy="409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19678051-D0D5-54B4-BAFA-46EE56067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5" y="3793753"/>
                  <a:ext cx="2709526" cy="409856"/>
                </a:xfrm>
                <a:prstGeom prst="rect">
                  <a:avLst/>
                </a:prstGeom>
                <a:blipFill>
                  <a:blip r:embed="rId9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4932733B-D6C3-45DE-98AB-3541206B550C}"/>
                    </a:ext>
                  </a:extLst>
                </p:cNvPr>
                <p:cNvSpPr txBox="1"/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4932733B-D6C3-45DE-98AB-3541206B5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F9CE30C4-DDAE-7A5D-2CBD-E7844FB6FE1B}"/>
                    </a:ext>
                  </a:extLst>
                </p:cNvPr>
                <p:cNvSpPr txBox="1"/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F9CE30C4-DDAE-7A5D-2CBD-E7844FB6F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con angoli arrotondati 3">
                <a:extLst>
                  <a:ext uri="{FF2B5EF4-FFF2-40B4-BE49-F238E27FC236}">
                    <a16:creationId xmlns:a16="http://schemas.microsoft.com/office/drawing/2014/main" id="{430A8CC5-E8B0-B249-97B4-B6471F5AEDCE}"/>
                  </a:ext>
                </a:extLst>
              </p:cNvPr>
              <p:cNvSpPr/>
              <p:nvPr/>
            </p:nvSpPr>
            <p:spPr>
              <a:xfrm>
                <a:off x="2625029" y="4991700"/>
                <a:ext cx="6930101" cy="1014223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the base frame </a:t>
                </a:r>
                <a:r>
                  <a:rPr lang="it-IT" sz="2000" err="1">
                    <a:solidFill>
                      <a:srgbClr val="944B4D"/>
                    </a:solidFill>
                  </a:rPr>
                  <a:t>rotation</a:t>
                </a:r>
                <a:endParaRPr lang="it-IT" sz="2000">
                  <a:solidFill>
                    <a:srgbClr val="944B4D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is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en-US" sz="2000">
                    <a:solidFill>
                      <a:srgbClr val="944B4D"/>
                    </a:solidFill>
                  </a:rPr>
                  <a:t>the wrench cone defined by the slippage condition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4" name="Rettangolo con angoli arrotondati 3">
                <a:extLst>
                  <a:ext uri="{FF2B5EF4-FFF2-40B4-BE49-F238E27FC236}">
                    <a16:creationId xmlns:a16="http://schemas.microsoft.com/office/drawing/2014/main" id="{430A8CC5-E8B0-B249-97B4-B6471F5AE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29" y="4991700"/>
                <a:ext cx="6930101" cy="1014223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3C15BB4-86CD-1D17-B17B-93831A4F5E7E}"/>
              </a:ext>
            </a:extLst>
          </p:cNvPr>
          <p:cNvSpPr/>
          <p:nvPr/>
        </p:nvSpPr>
        <p:spPr>
          <a:xfrm>
            <a:off x="-13157774" y="4729858"/>
            <a:ext cx="4287284" cy="160106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references for joint acceleration, base rotation and end-effector placements are given by:</a:t>
            </a:r>
            <a:r>
              <a:rPr lang="it-IT" sz="24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56E6FA6B-9130-74CE-B228-3BB17259657B}"/>
                  </a:ext>
                </a:extLst>
              </p:cNvPr>
              <p:cNvSpPr/>
              <p:nvPr/>
            </p:nvSpPr>
            <p:spPr>
              <a:xfrm>
                <a:off x="-6153938" y="6087520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m:rPr>
                          <m:nor/>
                        </m:rPr>
                        <a:rPr lang="it-IT" sz="2400" dirty="0"/>
                        <m:t> 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56E6FA6B-9130-74CE-B228-3BB172596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3938" y="6087520"/>
                <a:ext cx="5104907" cy="46745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1795CEF8-2D10-6450-3A65-F30CF8FDEAD7}"/>
                  </a:ext>
                </a:extLst>
              </p:cNvPr>
              <p:cNvSpPr/>
              <p:nvPr/>
            </p:nvSpPr>
            <p:spPr>
              <a:xfrm>
                <a:off x="-6153937" y="5303291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1795CEF8-2D10-6450-3A65-F30CF8FDE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3937" y="5303291"/>
                <a:ext cx="5104907" cy="467453"/>
              </a:xfrm>
              <a:prstGeom prst="roundRect">
                <a:avLst/>
              </a:prstGeom>
              <a:blipFill>
                <a:blip r:embed="rId14"/>
                <a:stretch>
                  <a:fillRect b="-12821"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28BC7A8F-D46F-EDA6-5191-89F73349D4CA}"/>
                  </a:ext>
                </a:extLst>
              </p:cNvPr>
              <p:cNvSpPr/>
              <p:nvPr/>
            </p:nvSpPr>
            <p:spPr>
              <a:xfrm>
                <a:off x="-6168357" y="4517597"/>
                <a:ext cx="5119326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28BC7A8F-D46F-EDA6-5191-89F73349D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68357" y="4517597"/>
                <a:ext cx="5119326" cy="46745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37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D093-5FE8-9DC4-2A90-95395C1C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EEB0BDAF-4423-30E3-94C4-DB05023A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B1CE711-37FC-809B-213C-365F853DBCCB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F9FF189-F62E-0DB9-F39F-44781F7151A3}"/>
              </a:ext>
            </a:extLst>
          </p:cNvPr>
          <p:cNvSpPr/>
          <p:nvPr/>
        </p:nvSpPr>
        <p:spPr>
          <a:xfrm>
            <a:off x="-18913" y="-1"/>
            <a:ext cx="8766671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C1E1AC-3841-09B4-3B20-5427A452A5D6}"/>
              </a:ext>
            </a:extLst>
          </p:cNvPr>
          <p:cNvSpPr txBox="1"/>
          <p:nvPr/>
        </p:nvSpPr>
        <p:spPr>
          <a:xfrm>
            <a:off x="-18912" y="108782"/>
            <a:ext cx="8766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Torque </a:t>
            </a:r>
            <a:r>
              <a:rPr lang="it-IT" sz="6600" err="1">
                <a:solidFill>
                  <a:schemeClr val="bg1"/>
                </a:solidFill>
              </a:rPr>
              <a:t>Computation</a:t>
            </a:r>
            <a:r>
              <a:rPr lang="it-IT" sz="6600">
                <a:solidFill>
                  <a:schemeClr val="bg1"/>
                </a:solidFill>
              </a:rPr>
              <a:t> (4)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C4A90F-28AB-C297-5D00-F5214DEE8371}"/>
              </a:ext>
            </a:extLst>
          </p:cNvPr>
          <p:cNvSpPr txBox="1"/>
          <p:nvPr/>
        </p:nvSpPr>
        <p:spPr>
          <a:xfrm>
            <a:off x="1884255" y="2923200"/>
            <a:ext cx="4821982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FACDE1-9CF8-22EC-7189-B4D33E57CA8C}"/>
              </a:ext>
            </a:extLst>
          </p:cNvPr>
          <p:cNvSpPr txBox="1"/>
          <p:nvPr/>
        </p:nvSpPr>
        <p:spPr>
          <a:xfrm>
            <a:off x="3389113" y="5489278"/>
            <a:ext cx="2838601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A605E28-CC76-7F27-7ACA-0AE019E44829}"/>
              </a:ext>
            </a:extLst>
          </p:cNvPr>
          <p:cNvSpPr txBox="1"/>
          <p:nvPr/>
        </p:nvSpPr>
        <p:spPr>
          <a:xfrm>
            <a:off x="1889195" y="3323277"/>
            <a:ext cx="59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9823254-7502-9061-8DB1-6DC0A813B18C}"/>
                  </a:ext>
                </a:extLst>
              </p:cNvPr>
              <p:cNvSpPr txBox="1"/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9823254-7502-9061-8DB1-6DC0A813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16F8FAF-8950-0F49-C1F6-386A9D9FB4C5}"/>
                  </a:ext>
                </a:extLst>
              </p:cNvPr>
              <p:cNvSpPr txBox="1"/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16F8FAF-8950-0F49-C1F6-386A9D9F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9083DB-69D3-B28B-095A-E1B3E0BA8355}"/>
              </a:ext>
            </a:extLst>
          </p:cNvPr>
          <p:cNvGrpSpPr/>
          <p:nvPr/>
        </p:nvGrpSpPr>
        <p:grpSpPr>
          <a:xfrm>
            <a:off x="1792541" y="1434344"/>
            <a:ext cx="8595079" cy="2723075"/>
            <a:chOff x="1798460" y="2370035"/>
            <a:chExt cx="8595079" cy="2723075"/>
          </a:xfrm>
        </p:grpSpPr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E8956B6A-5258-CEFB-766B-37458B48E18B}"/>
                </a:ext>
              </a:extLst>
            </p:cNvPr>
            <p:cNvSpPr/>
            <p:nvPr/>
          </p:nvSpPr>
          <p:spPr>
            <a:xfrm>
              <a:off x="1798460" y="2370035"/>
              <a:ext cx="8595079" cy="2723075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egnaposto contenuto 2">
                  <a:extLst>
                    <a:ext uri="{FF2B5EF4-FFF2-40B4-BE49-F238E27FC236}">
                      <a16:creationId xmlns:a16="http://schemas.microsoft.com/office/drawing/2014/main" id="{3598955F-D608-4DEA-671A-56ACAB5340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</p:spPr>
              <p:txBody>
                <a:bodyPr>
                  <a:normAutofit fontScale="40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𝛿𝜆</m:t>
                          </m:r>
                        </m:lim>
                      </m:limLow>
                      <m:sSubSup>
                        <m:sSubSup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̈"/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b="0" i="1" dirty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it-IT" sz="51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it-IT" sz="510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51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51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it-IT" sz="5100">
                    <a:solidFill>
                      <a:schemeClr val="bg1"/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it-IT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Segnaposto contenuto 2">
                  <a:extLst>
                    <a:ext uri="{FF2B5EF4-FFF2-40B4-BE49-F238E27FC236}">
                      <a16:creationId xmlns:a16="http://schemas.microsoft.com/office/drawing/2014/main" id="{3598955F-D608-4DEA-671A-56ACAB534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  <a:blipFill>
                  <a:blip r:embed="rId5"/>
                  <a:stretch>
                    <a:fillRect t="-51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461669A6-3573-AADC-A2EF-A05D24081B2E}"/>
                </a:ext>
              </a:extLst>
            </p:cNvPr>
            <p:cNvSpPr txBox="1"/>
            <p:nvPr/>
          </p:nvSpPr>
          <p:spPr>
            <a:xfrm>
              <a:off x="1889195" y="3404761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solidFill>
                    <a:schemeClr val="bg1"/>
                  </a:solidFill>
                </a:rPr>
                <a:t>s.t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E6ED1D6B-91AC-0706-11DB-E0D7B0788C27}"/>
                    </a:ext>
                  </a:extLst>
                </p:cNvPr>
                <p:cNvSpPr txBox="1"/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44" name="CasellaDiTesto 43">
                  <a:extLst>
                    <a:ext uri="{FF2B5EF4-FFF2-40B4-BE49-F238E27FC236}">
                      <a16:creationId xmlns:a16="http://schemas.microsoft.com/office/drawing/2014/main" id="{E6ED1D6B-91AC-0706-11DB-E0D7B0788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blipFill>
                  <a:blip r:embed="rId6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D91D5730-19FC-A5F1-71AA-A48C03811144}"/>
                    </a:ext>
                  </a:extLst>
                </p:cNvPr>
                <p:cNvSpPr txBox="1"/>
                <p:nvPr/>
              </p:nvSpPr>
              <p:spPr>
                <a:xfrm>
                  <a:off x="2341563" y="3804871"/>
                  <a:ext cx="2925824" cy="409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D91D5730-19FC-A5F1-71AA-A48C03811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3804871"/>
                  <a:ext cx="2925824" cy="409856"/>
                </a:xfrm>
                <a:prstGeom prst="rect">
                  <a:avLst/>
                </a:prstGeom>
                <a:blipFill>
                  <a:blip r:embed="rId7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6693EC65-7E35-2FB4-08D5-D6974DC5A83C}"/>
                    </a:ext>
                  </a:extLst>
                </p:cNvPr>
                <p:cNvSpPr txBox="1"/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6693EC65-7E35-2FB4-08D5-D6974DC5A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9920B01-E714-FEF4-7A9C-9050AFE52BCD}"/>
                    </a:ext>
                  </a:extLst>
                </p:cNvPr>
                <p:cNvSpPr txBox="1"/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9920B01-E714-FEF4-7A9C-9050AFE52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908619C-909B-FBF2-CEC5-DF430C577C92}"/>
                  </a:ext>
                </a:extLst>
              </p:cNvPr>
              <p:cNvSpPr/>
              <p:nvPr/>
            </p:nvSpPr>
            <p:spPr>
              <a:xfrm>
                <a:off x="12433273" y="4620532"/>
                <a:ext cx="7888319" cy="152349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 err="1"/>
                  <a:t>is</a:t>
                </a:r>
                <a:r>
                  <a:rPr lang="it-IT" sz="2400"/>
                  <a:t> the base frame </a:t>
                </a:r>
                <a:r>
                  <a:rPr lang="it-IT" sz="2400" err="1"/>
                  <a:t>rotation</a:t>
                </a:r>
                <a:endParaRPr lang="it-IT" sz="2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it-IT" sz="2400"/>
                  <a:t> </a:t>
                </a:r>
                <a:r>
                  <a:rPr lang="it-IT" sz="2400" err="1"/>
                  <a:t>is</a:t>
                </a:r>
                <a:r>
                  <a:rPr lang="it-IT" sz="2400"/>
                  <a:t> </a:t>
                </a:r>
                <a:r>
                  <a:rPr lang="en-US" sz="2400"/>
                  <a:t>the wrench cone defined by the slippage condition</a:t>
                </a:r>
                <a:endParaRPr lang="it-IT" sz="240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908619C-909B-FBF2-CEC5-DF430C577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3273" y="4620532"/>
                <a:ext cx="7888319" cy="1523493"/>
              </a:xfrm>
              <a:prstGeom prst="rect">
                <a:avLst/>
              </a:prstGeom>
              <a:blipFill>
                <a:blip r:embed="rId10"/>
                <a:stretch>
                  <a:fillRect l="-1082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ccia in giù 4">
            <a:extLst>
              <a:ext uri="{FF2B5EF4-FFF2-40B4-BE49-F238E27FC236}">
                <a16:creationId xmlns:a16="http://schemas.microsoft.com/office/drawing/2014/main" id="{4E6BEFB5-49D7-E8CF-3CD3-14956DB32C38}"/>
              </a:ext>
            </a:extLst>
          </p:cNvPr>
          <p:cNvSpPr/>
          <p:nvPr/>
        </p:nvSpPr>
        <p:spPr>
          <a:xfrm rot="16200000">
            <a:off x="5433878" y="4472671"/>
            <a:ext cx="421678" cy="2240892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3F3CE8AF-7662-50F8-0276-3F14E3F53D61}"/>
                  </a:ext>
                </a:extLst>
              </p:cNvPr>
              <p:cNvSpPr/>
              <p:nvPr/>
            </p:nvSpPr>
            <p:spPr>
              <a:xfrm>
                <a:off x="6959576" y="6128779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m:rPr>
                          <m:nor/>
                        </m:rPr>
                        <a:rPr lang="it-IT" sz="2400" dirty="0"/>
                        <m:t> 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3F3CE8AF-7662-50F8-0276-3F14E3F53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76" y="6128779"/>
                <a:ext cx="5104907" cy="46745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00A18477-A5EB-38E9-DDBC-381F4F2E5A9D}"/>
                  </a:ext>
                </a:extLst>
              </p:cNvPr>
              <p:cNvSpPr/>
              <p:nvPr/>
            </p:nvSpPr>
            <p:spPr>
              <a:xfrm>
                <a:off x="6959577" y="5344550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it-IT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00A18477-A5EB-38E9-DDBC-381F4F2E5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77" y="5344550"/>
                <a:ext cx="5104907" cy="467453"/>
              </a:xfrm>
              <a:prstGeom prst="roundRect">
                <a:avLst/>
              </a:prstGeom>
              <a:blipFill>
                <a:blip r:embed="rId12"/>
                <a:stretch>
                  <a:fillRect b="-14286"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467DDA67-194C-7439-6BF3-993AD1A90350}"/>
                  </a:ext>
                </a:extLst>
              </p:cNvPr>
              <p:cNvSpPr/>
              <p:nvPr/>
            </p:nvSpPr>
            <p:spPr>
              <a:xfrm>
                <a:off x="6945157" y="4558856"/>
                <a:ext cx="5119326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p>
                          <m:r>
                            <a:rPr lang="it-IT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467DDA67-194C-7439-6BF3-993AD1A90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157" y="4558856"/>
                <a:ext cx="5119326" cy="46745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3ADB5AE1-C18B-A920-1606-6F9AA6069C8F}"/>
                  </a:ext>
                </a:extLst>
              </p:cNvPr>
              <p:cNvSpPr/>
              <p:nvPr/>
            </p:nvSpPr>
            <p:spPr>
              <a:xfrm>
                <a:off x="-6278891" y="96354"/>
                <a:ext cx="4229982" cy="1794126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 b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40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400"/>
                  <a:t> are the </a:t>
                </a:r>
                <a:r>
                  <a:rPr lang="it-IT" sz="2400" err="1"/>
                  <a:t>proportional</a:t>
                </a:r>
                <a:r>
                  <a:rPr lang="it-IT" sz="2400"/>
                  <a:t>-derivative gains </a:t>
                </a:r>
                <a:r>
                  <a:rPr lang="it-IT" sz="2400" err="1"/>
                  <a:t>corresponding</a:t>
                </a:r>
                <a:r>
                  <a:rPr lang="it-IT" sz="2400"/>
                  <a:t> to </a:t>
                </a:r>
                <a:r>
                  <a:rPr lang="it-IT" sz="2400" err="1"/>
                  <a:t>each</a:t>
                </a:r>
                <a:r>
                  <a:rPr lang="it-IT" sz="2400"/>
                  <a:t> </a:t>
                </a:r>
                <a:r>
                  <a:rPr lang="it-IT" sz="2400" err="1"/>
                  <a:t>whole</a:t>
                </a:r>
                <a:r>
                  <a:rPr lang="it-IT" sz="2400"/>
                  <a:t>-body tasks</a:t>
                </a:r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3ADB5AE1-C18B-A920-1606-6F9AA6069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78891" y="96354"/>
                <a:ext cx="4229982" cy="1794126"/>
              </a:xfrm>
              <a:prstGeom prst="rect">
                <a:avLst/>
              </a:prstGeom>
              <a:blipFill>
                <a:blip r:embed="rId14"/>
                <a:stretch>
                  <a:fillRect b="-1701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6D7F15FD-06AA-0512-68F5-79ECE03A2CBF}"/>
              </a:ext>
            </a:extLst>
          </p:cNvPr>
          <p:cNvSpPr/>
          <p:nvPr/>
        </p:nvSpPr>
        <p:spPr>
          <a:xfrm>
            <a:off x="-12361520" y="4624994"/>
            <a:ext cx="4287284" cy="1914679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accelerations associated to base rotation and feet placement, as well as the time derivative of momentum, are computed through: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con angoli arrotondati 23">
                <a:extLst>
                  <a:ext uri="{FF2B5EF4-FFF2-40B4-BE49-F238E27FC236}">
                    <a16:creationId xmlns:a16="http://schemas.microsoft.com/office/drawing/2014/main" id="{842ACB07-C27E-80E9-A02E-73A8986FD64F}"/>
                  </a:ext>
                </a:extLst>
              </p:cNvPr>
              <p:cNvSpPr/>
              <p:nvPr/>
            </p:nvSpPr>
            <p:spPr>
              <a:xfrm>
                <a:off x="-7541134" y="4816358"/>
                <a:ext cx="2524486" cy="1462553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4" name="Rettangolo con angoli arrotondati 23">
                <a:extLst>
                  <a:ext uri="{FF2B5EF4-FFF2-40B4-BE49-F238E27FC236}">
                    <a16:creationId xmlns:a16="http://schemas.microsoft.com/office/drawing/2014/main" id="{842ACB07-C27E-80E9-A02E-73A8986FD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41134" y="4816358"/>
                <a:ext cx="2524486" cy="146255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EFED34AF-2173-AE07-8D5B-5C9282782D5D}"/>
              </a:ext>
            </a:extLst>
          </p:cNvPr>
          <p:cNvSpPr/>
          <p:nvPr/>
        </p:nvSpPr>
        <p:spPr>
          <a:xfrm>
            <a:off x="61099" y="4792583"/>
            <a:ext cx="4287284" cy="160106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references for joint acceleration, base rotation and end-effector placements are given by:</a:t>
            </a:r>
            <a:r>
              <a:rPr lang="it-IT" sz="24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FDD86AAE-5041-1507-1FA0-E66238084134}"/>
                  </a:ext>
                </a:extLst>
              </p:cNvPr>
              <p:cNvSpPr/>
              <p:nvPr/>
            </p:nvSpPr>
            <p:spPr>
              <a:xfrm>
                <a:off x="-4443738" y="4455460"/>
                <a:ext cx="4234257" cy="224563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en-US" sz="2000">
                    <a:solidFill>
                      <a:srgbClr val="944B4D"/>
                    </a:solidFill>
                  </a:rPr>
                  <a:t>rotational part of the base Jacobian</a:t>
                </a:r>
                <a:endParaRPr lang="it-IT" sz="2000" i="1">
                  <a:solidFill>
                    <a:srgbClr val="944B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en-US" sz="2000">
                    <a:solidFill>
                      <a:srgbClr val="944B4D"/>
                    </a:solidFill>
                  </a:rPr>
                  <a:t>Jacobian of the foot k</a:t>
                </a:r>
                <a:endParaRPr lang="it-IT" sz="2000" i="1">
                  <a:solidFill>
                    <a:srgbClr val="944B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it-IT" sz="2000" err="1">
                    <a:solidFill>
                      <a:srgbClr val="944B4D"/>
                    </a:solidFill>
                  </a:rPr>
                  <a:t>centroidal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momentum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matrix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FDD86AAE-5041-1507-1FA0-E66238084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43738" y="4455460"/>
                <a:ext cx="4234257" cy="2245632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1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B74E-895F-CF52-8B68-0DEC705CD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48225B7-8A06-0167-B0FE-3F3C36040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905200"/>
            <a:ext cx="2390372" cy="284782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A08F8B5E-8B57-EF6D-5C51-5C54902614B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3F9920C-1FC3-7F9C-1EAC-798D2D665EF7}"/>
              </a:ext>
            </a:extLst>
          </p:cNvPr>
          <p:cNvSpPr/>
          <p:nvPr/>
        </p:nvSpPr>
        <p:spPr>
          <a:xfrm>
            <a:off x="1783078" y="1866106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General </a:t>
            </a:r>
            <a:r>
              <a:rPr lang="it-IT" sz="2400" err="1">
                <a:solidFill>
                  <a:schemeClr val="bg1"/>
                </a:solidFill>
              </a:rPr>
              <a:t>Problem</a:t>
            </a: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920E75B-8D38-7C92-AE92-9D99D15030DC}"/>
              </a:ext>
            </a:extLst>
          </p:cNvPr>
          <p:cNvSpPr/>
          <p:nvPr/>
        </p:nvSpPr>
        <p:spPr>
          <a:xfrm>
            <a:off x="8275320" y="1866104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>
                <a:solidFill>
                  <a:schemeClr val="bg1"/>
                </a:solidFill>
              </a:rPr>
              <a:t>Centroidal</a:t>
            </a:r>
            <a:r>
              <a:rPr lang="it-IT" sz="240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E090F37-B732-0281-F273-D56793327BE3}"/>
              </a:ext>
            </a:extLst>
          </p:cNvPr>
          <p:cNvSpPr/>
          <p:nvPr/>
        </p:nvSpPr>
        <p:spPr>
          <a:xfrm>
            <a:off x="426718" y="1866104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01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4BE232E-F8C2-EAAA-304C-7AE801BC1838}"/>
              </a:ext>
            </a:extLst>
          </p:cNvPr>
          <p:cNvSpPr/>
          <p:nvPr/>
        </p:nvSpPr>
        <p:spPr>
          <a:xfrm>
            <a:off x="6918962" y="1866103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04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239F43C-0248-1E2C-D3AD-A4A059F1F2A1}"/>
              </a:ext>
            </a:extLst>
          </p:cNvPr>
          <p:cNvSpPr/>
          <p:nvPr/>
        </p:nvSpPr>
        <p:spPr>
          <a:xfrm>
            <a:off x="1783076" y="3666332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General MPC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66FB639-BE55-71C0-5F6F-B0BE223B5539}"/>
              </a:ext>
            </a:extLst>
          </p:cNvPr>
          <p:cNvSpPr/>
          <p:nvPr/>
        </p:nvSpPr>
        <p:spPr>
          <a:xfrm>
            <a:off x="8275318" y="3666331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Kino-Dynamic Model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B5A2230-DE27-5302-F925-6511D3ED5CD1}"/>
              </a:ext>
            </a:extLst>
          </p:cNvPr>
          <p:cNvSpPr/>
          <p:nvPr/>
        </p:nvSpPr>
        <p:spPr>
          <a:xfrm>
            <a:off x="426716" y="3666330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02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FF717C0-8061-26DE-5230-32AEC97CD161}"/>
              </a:ext>
            </a:extLst>
          </p:cNvPr>
          <p:cNvSpPr/>
          <p:nvPr/>
        </p:nvSpPr>
        <p:spPr>
          <a:xfrm>
            <a:off x="6918960" y="3666330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C2BF1C1-EFB3-8F52-59DB-E29371217045}"/>
              </a:ext>
            </a:extLst>
          </p:cNvPr>
          <p:cNvSpPr/>
          <p:nvPr/>
        </p:nvSpPr>
        <p:spPr>
          <a:xfrm>
            <a:off x="1783076" y="5466559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Full-Body Model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1AA39CE-7B92-A175-BB11-D6813637B961}"/>
              </a:ext>
            </a:extLst>
          </p:cNvPr>
          <p:cNvSpPr/>
          <p:nvPr/>
        </p:nvSpPr>
        <p:spPr>
          <a:xfrm>
            <a:off x="8275318" y="5466558"/>
            <a:ext cx="348996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>
                <a:solidFill>
                  <a:schemeClr val="bg1"/>
                </a:solidFill>
              </a:rPr>
              <a:t>Simulations</a:t>
            </a: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D39A199-90C7-ECCF-794F-D8FC5773D236}"/>
              </a:ext>
            </a:extLst>
          </p:cNvPr>
          <p:cNvSpPr/>
          <p:nvPr/>
        </p:nvSpPr>
        <p:spPr>
          <a:xfrm>
            <a:off x="426716" y="5466554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03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801DDB-2F2A-2C7B-2007-38BC788D3D81}"/>
              </a:ext>
            </a:extLst>
          </p:cNvPr>
          <p:cNvSpPr/>
          <p:nvPr/>
        </p:nvSpPr>
        <p:spPr>
          <a:xfrm>
            <a:off x="6918960" y="5466554"/>
            <a:ext cx="135636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/>
              <a:t>06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9E8023A-BDD3-6AF2-584A-80ED4D8FF8C8}"/>
              </a:ext>
            </a:extLst>
          </p:cNvPr>
          <p:cNvSpPr/>
          <p:nvPr/>
        </p:nvSpPr>
        <p:spPr>
          <a:xfrm>
            <a:off x="-18912" y="-1"/>
            <a:ext cx="4148459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4F5DDE5-E0FB-97D9-C424-705BB2A60546}"/>
              </a:ext>
            </a:extLst>
          </p:cNvPr>
          <p:cNvSpPr txBox="1"/>
          <p:nvPr/>
        </p:nvSpPr>
        <p:spPr>
          <a:xfrm>
            <a:off x="-18911" y="108782"/>
            <a:ext cx="4413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25" name="Immagine 2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2C0DD09-210A-2EED-0501-AD4ED069D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11094344" y="108782"/>
            <a:ext cx="930018" cy="1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1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B42D-C8B2-BD5F-EFEF-F494414B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1D547211-B1C1-B2FB-DAAD-F5CBC890B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BA089A9C-58E5-E4C5-09C6-E4BD96CDBF3D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87F0886-9515-261D-2A17-1F61BE4E2358}"/>
              </a:ext>
            </a:extLst>
          </p:cNvPr>
          <p:cNvSpPr/>
          <p:nvPr/>
        </p:nvSpPr>
        <p:spPr>
          <a:xfrm>
            <a:off x="-18913" y="-1"/>
            <a:ext cx="8766671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CEFD-DD38-6A7A-794F-2378D1C81238}"/>
              </a:ext>
            </a:extLst>
          </p:cNvPr>
          <p:cNvSpPr txBox="1"/>
          <p:nvPr/>
        </p:nvSpPr>
        <p:spPr>
          <a:xfrm>
            <a:off x="-18912" y="108782"/>
            <a:ext cx="8766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Torque </a:t>
            </a:r>
            <a:r>
              <a:rPr lang="it-IT" sz="6600" err="1">
                <a:solidFill>
                  <a:schemeClr val="bg1"/>
                </a:solidFill>
              </a:rPr>
              <a:t>Computation</a:t>
            </a:r>
            <a:r>
              <a:rPr lang="it-IT" sz="6600">
                <a:solidFill>
                  <a:schemeClr val="bg1"/>
                </a:solidFill>
              </a:rPr>
              <a:t> (5)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16BC2D-ACE0-29DF-4592-0A756389A59F}"/>
              </a:ext>
            </a:extLst>
          </p:cNvPr>
          <p:cNvSpPr txBox="1"/>
          <p:nvPr/>
        </p:nvSpPr>
        <p:spPr>
          <a:xfrm>
            <a:off x="1884255" y="2923200"/>
            <a:ext cx="4821982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987B40-D611-9CC5-9C42-830CF2807AB7}"/>
              </a:ext>
            </a:extLst>
          </p:cNvPr>
          <p:cNvSpPr txBox="1"/>
          <p:nvPr/>
        </p:nvSpPr>
        <p:spPr>
          <a:xfrm>
            <a:off x="3389113" y="5489278"/>
            <a:ext cx="2838601" cy="471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4C22CEE-549A-40F3-216C-07A8135CB190}"/>
              </a:ext>
            </a:extLst>
          </p:cNvPr>
          <p:cNvSpPr txBox="1"/>
          <p:nvPr/>
        </p:nvSpPr>
        <p:spPr>
          <a:xfrm>
            <a:off x="1889195" y="3323277"/>
            <a:ext cx="59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EC26931-15A2-D0CE-126F-7E42FB07C7D6}"/>
                  </a:ext>
                </a:extLst>
              </p:cNvPr>
              <p:cNvSpPr txBox="1"/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𝛿𝜆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EC26931-15A2-D0CE-126F-7E42FB07C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4729858"/>
                <a:ext cx="14982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7DAA58C-E93B-A29D-A33B-68D7BD48A718}"/>
                  </a:ext>
                </a:extLst>
              </p:cNvPr>
              <p:cNvSpPr txBox="1"/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7DAA58C-E93B-A29D-A33B-68D7BD48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345" y="5182224"/>
                <a:ext cx="16911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D954BA46-5BC1-E8FD-F693-1837021E696F}"/>
              </a:ext>
            </a:extLst>
          </p:cNvPr>
          <p:cNvSpPr/>
          <p:nvPr/>
        </p:nvSpPr>
        <p:spPr>
          <a:xfrm>
            <a:off x="38910" y="4624994"/>
            <a:ext cx="4248373" cy="1914679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accelerations associated to base rotation and feet placement, as well as the time derivative of momentum, are computed through:</a:t>
            </a:r>
            <a:endParaRPr lang="it-IT" sz="240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0C0FCA6-A7D7-3E2B-B4C3-77549EA0D71F}"/>
              </a:ext>
            </a:extLst>
          </p:cNvPr>
          <p:cNvSpPr/>
          <p:nvPr/>
        </p:nvSpPr>
        <p:spPr>
          <a:xfrm rot="16200000">
            <a:off x="4303650" y="5429338"/>
            <a:ext cx="528269" cy="327557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1AC55A1-A7A5-ED6D-D176-F444BF4AE016}"/>
              </a:ext>
            </a:extLst>
          </p:cNvPr>
          <p:cNvSpPr/>
          <p:nvPr/>
        </p:nvSpPr>
        <p:spPr>
          <a:xfrm>
            <a:off x="12584148" y="4729858"/>
            <a:ext cx="4287284" cy="160106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references for joint acceleration, base rotation and end-effector placements are given by:</a:t>
            </a:r>
            <a:r>
              <a:rPr lang="it-IT" sz="2400"/>
              <a:t> 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462367A5-420F-F5B2-332A-A0B0F498BC87}"/>
              </a:ext>
            </a:extLst>
          </p:cNvPr>
          <p:cNvSpPr/>
          <p:nvPr/>
        </p:nvSpPr>
        <p:spPr>
          <a:xfrm rot="16200000">
            <a:off x="17976398" y="4472671"/>
            <a:ext cx="421678" cy="2240892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ECD70313-8DDB-F294-0C5C-8718A1404C8B}"/>
                  </a:ext>
                </a:extLst>
              </p:cNvPr>
              <p:cNvSpPr/>
              <p:nvPr/>
            </p:nvSpPr>
            <p:spPr>
              <a:xfrm>
                <a:off x="19587984" y="6087520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m:rPr>
                          <m:nor/>
                        </m:rPr>
                        <a:rPr lang="it-IT" sz="2400" dirty="0"/>
                        <m:t> 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ECD70313-8DDB-F294-0C5C-8718A1404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7984" y="6087520"/>
                <a:ext cx="5104907" cy="46745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E8EB7EB-B048-D59C-31F3-74F8E11AF731}"/>
                  </a:ext>
                </a:extLst>
              </p:cNvPr>
              <p:cNvSpPr/>
              <p:nvPr/>
            </p:nvSpPr>
            <p:spPr>
              <a:xfrm>
                <a:off x="19587985" y="5303291"/>
                <a:ext cx="5104907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it-IT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E8EB7EB-B048-D59C-31F3-74F8E11AF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7985" y="5303291"/>
                <a:ext cx="5104907" cy="467453"/>
              </a:xfrm>
              <a:prstGeom prst="roundRect">
                <a:avLst/>
              </a:prstGeom>
              <a:blipFill>
                <a:blip r:embed="rId6"/>
                <a:stretch>
                  <a:fillRect b="-12821"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411B79A4-C6DC-7341-D0A4-B018E29601EB}"/>
                  </a:ext>
                </a:extLst>
              </p:cNvPr>
              <p:cNvSpPr/>
              <p:nvPr/>
            </p:nvSpPr>
            <p:spPr>
              <a:xfrm>
                <a:off x="19573565" y="4517597"/>
                <a:ext cx="5119326" cy="467453"/>
              </a:xfrm>
              <a:prstGeom prst="roundRect">
                <a:avLst/>
              </a:prstGeom>
              <a:solidFill>
                <a:srgbClr val="822433"/>
              </a:solidFill>
              <a:ln w="6350">
                <a:solidFill>
                  <a:srgbClr val="BA87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411B79A4-C6DC-7341-D0A4-B018E2960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565" y="4517597"/>
                <a:ext cx="5119326" cy="46745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rgbClr val="BA878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84023AF6-3E0F-2223-669F-FB2B9C0F5468}"/>
                  </a:ext>
                </a:extLst>
              </p:cNvPr>
              <p:cNvSpPr/>
              <p:nvPr/>
            </p:nvSpPr>
            <p:spPr>
              <a:xfrm>
                <a:off x="4820386" y="4816358"/>
                <a:ext cx="2524486" cy="1462553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4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84023AF6-3E0F-2223-669F-FB2B9C0F5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86" y="4816358"/>
                <a:ext cx="2524486" cy="146255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ccia in giù 22">
            <a:extLst>
              <a:ext uri="{FF2B5EF4-FFF2-40B4-BE49-F238E27FC236}">
                <a16:creationId xmlns:a16="http://schemas.microsoft.com/office/drawing/2014/main" id="{59778EEC-99BC-F899-3788-920802874FA0}"/>
              </a:ext>
            </a:extLst>
          </p:cNvPr>
          <p:cNvSpPr/>
          <p:nvPr/>
        </p:nvSpPr>
        <p:spPr>
          <a:xfrm rot="16200000">
            <a:off x="7348017" y="5366612"/>
            <a:ext cx="528269" cy="327557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0A282957-0D79-2B76-FD2D-74E78C05711E}"/>
                  </a:ext>
                </a:extLst>
              </p:cNvPr>
              <p:cNvSpPr/>
              <p:nvPr/>
            </p:nvSpPr>
            <p:spPr>
              <a:xfrm>
                <a:off x="7917781" y="4461909"/>
                <a:ext cx="4234257" cy="2245632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3×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en-US" sz="2000">
                    <a:solidFill>
                      <a:srgbClr val="944B4D"/>
                    </a:solidFill>
                  </a:rPr>
                  <a:t>rotational part of the base Jacobian</a:t>
                </a:r>
                <a:endParaRPr lang="it-IT" sz="2000" i="1">
                  <a:solidFill>
                    <a:srgbClr val="944B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>
                        <a:solidFill>
                          <a:srgbClr val="944B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6×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rgbClr val="944B4D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en-US" sz="2000">
                    <a:solidFill>
                      <a:srgbClr val="944B4D"/>
                    </a:solidFill>
                  </a:rPr>
                  <a:t>Jacobian of the foot k</a:t>
                </a:r>
                <a:endParaRPr lang="it-IT" sz="2000" i="1">
                  <a:solidFill>
                    <a:srgbClr val="944B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i="1">
                            <a:solidFill>
                              <a:srgbClr val="944B4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rgbClr val="944B4D"/>
                    </a:solidFill>
                  </a:rPr>
                  <a:t>: </a:t>
                </a:r>
                <a:r>
                  <a:rPr lang="it-IT" sz="2000" err="1">
                    <a:solidFill>
                      <a:srgbClr val="944B4D"/>
                    </a:solidFill>
                  </a:rPr>
                  <a:t>centroidal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momentum</a:t>
                </a:r>
                <a:r>
                  <a:rPr lang="it-IT" sz="2000">
                    <a:solidFill>
                      <a:srgbClr val="944B4D"/>
                    </a:solidFill>
                  </a:rPr>
                  <a:t> </a:t>
                </a:r>
                <a:r>
                  <a:rPr lang="it-IT" sz="2000" err="1">
                    <a:solidFill>
                      <a:srgbClr val="944B4D"/>
                    </a:solidFill>
                  </a:rPr>
                  <a:t>matrix</a:t>
                </a:r>
                <a:endParaRPr lang="it-IT" sz="2000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0A282957-0D79-2B76-FD2D-74E78C057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81" y="4461909"/>
                <a:ext cx="4234257" cy="224563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4B957991-1767-2DE1-AE83-C0CCBE5D573A}"/>
              </a:ext>
            </a:extLst>
          </p:cNvPr>
          <p:cNvGrpSpPr/>
          <p:nvPr/>
        </p:nvGrpSpPr>
        <p:grpSpPr>
          <a:xfrm>
            <a:off x="1792541" y="1434344"/>
            <a:ext cx="8595079" cy="2723075"/>
            <a:chOff x="1798460" y="2370035"/>
            <a:chExt cx="8595079" cy="2723075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516EF7A4-2DCD-810B-1468-0825C30269F5}"/>
                </a:ext>
              </a:extLst>
            </p:cNvPr>
            <p:cNvSpPr/>
            <p:nvPr/>
          </p:nvSpPr>
          <p:spPr>
            <a:xfrm>
              <a:off x="1798460" y="2370035"/>
              <a:ext cx="8595079" cy="2723075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egnaposto contenuto 2">
                  <a:extLst>
                    <a:ext uri="{FF2B5EF4-FFF2-40B4-BE49-F238E27FC236}">
                      <a16:creationId xmlns:a16="http://schemas.microsoft.com/office/drawing/2014/main" id="{024D6307-F2A4-3A43-9404-D5C7076BE07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</p:spPr>
              <p:txBody>
                <a:bodyPr>
                  <a:normAutofit fontScale="40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𝛿𝜆</m:t>
                          </m:r>
                        </m:lim>
                      </m:limLow>
                      <m:sSubSup>
                        <m:sSubSupPr>
                          <m:ctrlP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̈"/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510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51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51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51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51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it-IT" sz="51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51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it-IT" sz="510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51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5100" i="1" dirty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51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51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510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it-IT" sz="51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b>
                          <m:sSub>
                            <m:sSubPr>
                              <m:ctrlP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51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sz="51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it-IT" sz="5100">
                    <a:solidFill>
                      <a:schemeClr val="bg1"/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it-IT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Segnaposto contenuto 2">
                  <a:extLst>
                    <a:ext uri="{FF2B5EF4-FFF2-40B4-BE49-F238E27FC236}">
                      <a16:creationId xmlns:a16="http://schemas.microsoft.com/office/drawing/2014/main" id="{024D6307-F2A4-3A43-9404-D5C7076BE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460" y="2674524"/>
                  <a:ext cx="8504345" cy="825858"/>
                </a:xfrm>
                <a:prstGeom prst="rect">
                  <a:avLst/>
                </a:prstGeom>
                <a:blipFill>
                  <a:blip r:embed="rId10"/>
                  <a:stretch>
                    <a:fillRect t="-51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01F4444-332E-3974-D447-B8466FBBE4BA}"/>
                </a:ext>
              </a:extLst>
            </p:cNvPr>
            <p:cNvSpPr txBox="1"/>
            <p:nvPr/>
          </p:nvSpPr>
          <p:spPr>
            <a:xfrm>
              <a:off x="1889195" y="3404761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>
                  <a:solidFill>
                    <a:schemeClr val="bg1"/>
                  </a:solidFill>
                </a:rPr>
                <a:t>s.t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857A989A-851B-D432-D82D-89C16BF90E56}"/>
                    </a:ext>
                  </a:extLst>
                </p:cNvPr>
                <p:cNvSpPr txBox="1"/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857A989A-851B-D432-D82D-89C16BF90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3429000"/>
                  <a:ext cx="4111218" cy="405624"/>
                </a:xfrm>
                <a:prstGeom prst="rect">
                  <a:avLst/>
                </a:prstGeom>
                <a:blipFill>
                  <a:blip r:embed="rId11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1D1E0CF6-F054-2D3C-5362-982474EC61CE}"/>
                    </a:ext>
                  </a:extLst>
                </p:cNvPr>
                <p:cNvSpPr txBox="1"/>
                <p:nvPr/>
              </p:nvSpPr>
              <p:spPr>
                <a:xfrm>
                  <a:off x="2341563" y="3804871"/>
                  <a:ext cx="2925824" cy="409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1D1E0CF6-F054-2D3C-5362-982474EC6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3804871"/>
                  <a:ext cx="2925824" cy="409856"/>
                </a:xfrm>
                <a:prstGeom prst="rect">
                  <a:avLst/>
                </a:prstGeom>
                <a:blipFill>
                  <a:blip r:embed="rId12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1AE70B0B-9C08-BFAB-6788-1DE114BB611E}"/>
                    </a:ext>
                  </a:extLst>
                </p:cNvPr>
                <p:cNvSpPr txBox="1"/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1AE70B0B-9C08-BFAB-6788-1DE114BB6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8" y="4230619"/>
                  <a:ext cx="1498248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BE9A527C-A5A5-F3E6-3C16-4FE7ADB9C58F}"/>
                    </a:ext>
                  </a:extLst>
                </p:cNvPr>
                <p:cNvSpPr txBox="1"/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BE9A527C-A5A5-F3E6-3C16-4FE7ADB9C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63" y="4589100"/>
                  <a:ext cx="1846979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66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9030F-4F6F-31BA-12F2-13651EBD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E2A8ED4-128A-FB95-A7FC-5C32AEB14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3F4F0191-0101-EF21-70FE-596105B52179}"/>
              </a:ext>
            </a:extLst>
          </p:cNvPr>
          <p:cNvSpPr/>
          <p:nvPr/>
        </p:nvSpPr>
        <p:spPr>
          <a:xfrm>
            <a:off x="-11838" y="-1"/>
            <a:ext cx="12203838" cy="685800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6C54643-9CE8-0115-D44E-605741467B45}"/>
              </a:ext>
            </a:extLst>
          </p:cNvPr>
          <p:cNvGrpSpPr/>
          <p:nvPr/>
        </p:nvGrpSpPr>
        <p:grpSpPr>
          <a:xfrm>
            <a:off x="7077826" y="-3"/>
            <a:ext cx="5486896" cy="6858004"/>
            <a:chOff x="7077826" y="-3"/>
            <a:chExt cx="5486896" cy="6858004"/>
          </a:xfrm>
          <a:blipFill dpi="0" rotWithShape="1">
            <a:blip r:embed="rId3">
              <a:alphaModFix amt="74000"/>
            </a:blip>
            <a:srcRect/>
            <a:tile tx="-2533650" ty="0" sx="71000" sy="100000" flip="none" algn="tl"/>
          </a:blipFill>
        </p:grpSpPr>
        <p:sp>
          <p:nvSpPr>
            <p:cNvPr id="4" name="Parallelogramma 3">
              <a:extLst>
                <a:ext uri="{FF2B5EF4-FFF2-40B4-BE49-F238E27FC236}">
                  <a16:creationId xmlns:a16="http://schemas.microsoft.com/office/drawing/2014/main" id="{D3B43DDD-B072-2CE4-6C16-79396B64AE1A}"/>
                </a:ext>
              </a:extLst>
            </p:cNvPr>
            <p:cNvSpPr/>
            <p:nvPr/>
          </p:nvSpPr>
          <p:spPr>
            <a:xfrm>
              <a:off x="7077826" y="-2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Parallelogramma 4">
              <a:extLst>
                <a:ext uri="{FF2B5EF4-FFF2-40B4-BE49-F238E27FC236}">
                  <a16:creationId xmlns:a16="http://schemas.microsoft.com/office/drawing/2014/main" id="{061DF9CD-45FC-986B-F462-32684D6616D6}"/>
                </a:ext>
              </a:extLst>
            </p:cNvPr>
            <p:cNvSpPr/>
            <p:nvPr/>
          </p:nvSpPr>
          <p:spPr>
            <a:xfrm>
              <a:off x="8854227" y="0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Parallelogramma 5">
              <a:extLst>
                <a:ext uri="{FF2B5EF4-FFF2-40B4-BE49-F238E27FC236}">
                  <a16:creationId xmlns:a16="http://schemas.microsoft.com/office/drawing/2014/main" id="{345B6BBE-A010-FA4F-D343-BA3B03150609}"/>
                </a:ext>
              </a:extLst>
            </p:cNvPr>
            <p:cNvSpPr/>
            <p:nvPr/>
          </p:nvSpPr>
          <p:spPr>
            <a:xfrm>
              <a:off x="10630628" y="-3"/>
              <a:ext cx="1934094" cy="6858001"/>
            </a:xfrm>
            <a:prstGeom prst="parallelogram">
              <a:avLst>
                <a:gd name="adj" fmla="val 366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B12A92-E4FC-8233-8954-F2F78C13D6ED}"/>
              </a:ext>
            </a:extLst>
          </p:cNvPr>
          <p:cNvSpPr/>
          <p:nvPr/>
        </p:nvSpPr>
        <p:spPr>
          <a:xfrm>
            <a:off x="-18912" y="-1"/>
            <a:ext cx="7310098" cy="6858001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C4C648-529C-933B-5601-B737FD4719DB}"/>
              </a:ext>
            </a:extLst>
          </p:cNvPr>
          <p:cNvSpPr txBox="1"/>
          <p:nvPr/>
        </p:nvSpPr>
        <p:spPr>
          <a:xfrm>
            <a:off x="143807" y="2367168"/>
            <a:ext cx="6771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solidFill>
                  <a:schemeClr val="bg1"/>
                </a:solidFill>
              </a:rPr>
              <a:t>KINO-DYNAMICS MPC</a:t>
            </a: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B42749E-ABC4-AD1D-2263-FD3E9B079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8546407" y="2005088"/>
            <a:ext cx="2390372" cy="28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99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C8083-8542-BA7B-25C9-4302962A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EBEDDE64-8EAF-1FE6-99BE-D2A62C37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BC94E15-DB8E-1193-733A-BD33ADF55449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D4B23B7-E23B-BAD7-0D05-17C25D43D0D3}"/>
              </a:ext>
            </a:extLst>
          </p:cNvPr>
          <p:cNvSpPr/>
          <p:nvPr/>
        </p:nvSpPr>
        <p:spPr>
          <a:xfrm>
            <a:off x="-18912" y="-1"/>
            <a:ext cx="538902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9826B4-5972-B783-6857-4A5FD8200A24}"/>
              </a:ext>
            </a:extLst>
          </p:cNvPr>
          <p:cNvSpPr txBox="1"/>
          <p:nvPr/>
        </p:nvSpPr>
        <p:spPr>
          <a:xfrm>
            <a:off x="-18911" y="108782"/>
            <a:ext cx="5389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Block </a:t>
            </a:r>
            <a:r>
              <a:rPr lang="it-IT" sz="6600" err="1">
                <a:solidFill>
                  <a:schemeClr val="bg1"/>
                </a:solidFill>
              </a:rPr>
              <a:t>Scheme</a:t>
            </a:r>
            <a:endParaRPr lang="it-IT" sz="6600">
              <a:solidFill>
                <a:schemeClr val="bg1"/>
              </a:solidFill>
            </a:endParaRPr>
          </a:p>
        </p:txBody>
      </p: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4DE712A1-3515-D340-E3D8-46A494C8D7B1}"/>
              </a:ext>
            </a:extLst>
          </p:cNvPr>
          <p:cNvGrpSpPr/>
          <p:nvPr/>
        </p:nvGrpSpPr>
        <p:grpSpPr>
          <a:xfrm>
            <a:off x="1005125" y="1927037"/>
            <a:ext cx="10169911" cy="4285334"/>
            <a:chOff x="1497680" y="1672138"/>
            <a:chExt cx="10169911" cy="4285334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6964F84-EE73-9D92-953B-E9B07E45EABC}"/>
                </a:ext>
              </a:extLst>
            </p:cNvPr>
            <p:cNvSpPr/>
            <p:nvPr/>
          </p:nvSpPr>
          <p:spPr>
            <a:xfrm>
              <a:off x="1497680" y="2355080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MPC</a:t>
              </a:r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2691CDD-134A-7304-D0F5-E25BC7145C55}"/>
                </a:ext>
              </a:extLst>
            </p:cNvPr>
            <p:cNvSpPr/>
            <p:nvPr/>
          </p:nvSpPr>
          <p:spPr>
            <a:xfrm>
              <a:off x="4259750" y="2355078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err="1"/>
                <a:t>Riccati</a:t>
              </a:r>
              <a:r>
                <a:rPr lang="it-IT"/>
                <a:t> loop</a:t>
              </a: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1140634-F309-C0F1-3632-A2FC2A7FB3F7}"/>
                </a:ext>
              </a:extLst>
            </p:cNvPr>
            <p:cNvSpPr/>
            <p:nvPr/>
          </p:nvSpPr>
          <p:spPr>
            <a:xfrm>
              <a:off x="7021820" y="2355077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WBC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DA2FDC6-63C6-10B2-706B-D5FE686AEDDE}"/>
                </a:ext>
              </a:extLst>
            </p:cNvPr>
            <p:cNvSpPr/>
            <p:nvPr/>
          </p:nvSpPr>
          <p:spPr>
            <a:xfrm>
              <a:off x="9783890" y="2355076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err="1"/>
                <a:t>Simulation</a:t>
              </a:r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8567EFE-8FE4-0415-DB51-AA8784B340D7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3116031" y="2826402"/>
              <a:ext cx="1143719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ACE98407-B10F-6A59-CBDC-37601C5BAC4E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5878101" y="2826401"/>
              <a:ext cx="114371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7183A10-77B9-986A-D79E-0BA5329FF2A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8640171" y="2826400"/>
              <a:ext cx="114371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82F2F2A-5B86-B444-0A1F-E9E2F2FE078A}"/>
                </a:ext>
              </a:extLst>
            </p:cNvPr>
            <p:cNvSpPr/>
            <p:nvPr/>
          </p:nvSpPr>
          <p:spPr>
            <a:xfrm>
              <a:off x="7026338" y="5014825"/>
              <a:ext cx="1618351" cy="942647"/>
            </a:xfrm>
            <a:prstGeom prst="roundRect">
              <a:avLst>
                <a:gd name="adj" fmla="val 0"/>
              </a:avLst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Estimator</a:t>
              </a:r>
            </a:p>
          </p:txBody>
        </p:sp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61DC0FE-6282-56B7-5375-A4C449B14F49}"/>
                </a:ext>
              </a:extLst>
            </p:cNvPr>
            <p:cNvCxnSpPr>
              <a:stCxn id="6" idx="2"/>
              <a:endCxn id="10" idx="3"/>
            </p:cNvCxnSpPr>
            <p:nvPr/>
          </p:nvCxnSpPr>
          <p:spPr>
            <a:xfrm rot="5400000">
              <a:off x="8524665" y="3417748"/>
              <a:ext cx="2188426" cy="194837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omma 11">
              <a:extLst>
                <a:ext uri="{FF2B5EF4-FFF2-40B4-BE49-F238E27FC236}">
                  <a16:creationId xmlns:a16="http://schemas.microsoft.com/office/drawing/2014/main" id="{26E99D99-BA19-B058-09E4-306000D18D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6692" y="4381269"/>
              <a:ext cx="324465" cy="324465"/>
            </a:xfrm>
            <a:prstGeom prst="flowChartSummingJunction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C0D04341-6466-92C1-085B-7E171EBCAABB}"/>
                </a:ext>
              </a:extLst>
            </p:cNvPr>
            <p:cNvCxnSpPr>
              <a:stCxn id="12" idx="0"/>
              <a:endCxn id="4" idx="2"/>
            </p:cNvCxnSpPr>
            <p:nvPr/>
          </p:nvCxnSpPr>
          <p:spPr>
            <a:xfrm flipV="1">
              <a:off x="5068925" y="3297725"/>
              <a:ext cx="1" cy="10835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a gomito 13">
              <a:extLst>
                <a:ext uri="{FF2B5EF4-FFF2-40B4-BE49-F238E27FC236}">
                  <a16:creationId xmlns:a16="http://schemas.microsoft.com/office/drawing/2014/main" id="{9B23C95E-6614-D5BF-8342-28BC8A32D55B}"/>
                </a:ext>
              </a:extLst>
            </p:cNvPr>
            <p:cNvCxnSpPr>
              <a:cxnSpLocks/>
              <a:stCxn id="3" idx="2"/>
              <a:endCxn id="12" idx="2"/>
            </p:cNvCxnSpPr>
            <p:nvPr/>
          </p:nvCxnSpPr>
          <p:spPr>
            <a:xfrm rot="16200000" flipH="1">
              <a:off x="2983887" y="2620696"/>
              <a:ext cx="1245775" cy="259983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a gomito 53">
              <a:extLst>
                <a:ext uri="{FF2B5EF4-FFF2-40B4-BE49-F238E27FC236}">
                  <a16:creationId xmlns:a16="http://schemas.microsoft.com/office/drawing/2014/main" id="{967E238F-7464-2450-A459-686A056A430A}"/>
                </a:ext>
              </a:extLst>
            </p:cNvPr>
            <p:cNvCxnSpPr>
              <a:stCxn id="10" idx="1"/>
              <a:endCxn id="12" idx="4"/>
            </p:cNvCxnSpPr>
            <p:nvPr/>
          </p:nvCxnSpPr>
          <p:spPr>
            <a:xfrm rot="10800000">
              <a:off x="5068926" y="4705735"/>
              <a:ext cx="1957413" cy="78041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a gomito 54">
              <a:extLst>
                <a:ext uri="{FF2B5EF4-FFF2-40B4-BE49-F238E27FC236}">
                  <a16:creationId xmlns:a16="http://schemas.microsoft.com/office/drawing/2014/main" id="{91A91DFC-FC17-5FA0-E308-C39C7C7FFEE3}"/>
                </a:ext>
              </a:extLst>
            </p:cNvPr>
            <p:cNvCxnSpPr>
              <a:stCxn id="10" idx="1"/>
              <a:endCxn id="3" idx="1"/>
            </p:cNvCxnSpPr>
            <p:nvPr/>
          </p:nvCxnSpPr>
          <p:spPr>
            <a:xfrm rot="10800000">
              <a:off x="1497680" y="2826405"/>
              <a:ext cx="5528658" cy="2659745"/>
            </a:xfrm>
            <a:prstGeom prst="bentConnector3">
              <a:avLst>
                <a:gd name="adj1" fmla="val 10413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a gomito 55">
              <a:extLst>
                <a:ext uri="{FF2B5EF4-FFF2-40B4-BE49-F238E27FC236}">
                  <a16:creationId xmlns:a16="http://schemas.microsoft.com/office/drawing/2014/main" id="{A7169290-9528-12AF-D2DB-7C819E3397EC}"/>
                </a:ext>
              </a:extLst>
            </p:cNvPr>
            <p:cNvCxnSpPr>
              <a:stCxn id="6" idx="2"/>
              <a:endCxn id="5" idx="2"/>
            </p:cNvCxnSpPr>
            <p:nvPr/>
          </p:nvCxnSpPr>
          <p:spPr>
            <a:xfrm rot="5400000">
              <a:off x="9212031" y="1916688"/>
              <a:ext cx="1" cy="2762070"/>
            </a:xfrm>
            <a:prstGeom prst="bentConnector3">
              <a:avLst>
                <a:gd name="adj1" fmla="val 2286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8DFFD161-A924-636E-55E8-1540D12C7A4A}"/>
                    </a:ext>
                  </a:extLst>
                </p:cNvPr>
                <p:cNvSpPr txBox="1"/>
                <p:nvPr/>
              </p:nvSpPr>
              <p:spPr>
                <a:xfrm>
                  <a:off x="3397640" y="4196603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8DFFD161-A924-636E-55E8-1540D12C7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640" y="4196603"/>
                  <a:ext cx="4182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AD3A260E-2E0B-AAF5-4518-FB044094737F}"/>
                    </a:ext>
                  </a:extLst>
                </p:cNvPr>
                <p:cNvSpPr txBox="1"/>
                <p:nvPr/>
              </p:nvSpPr>
              <p:spPr>
                <a:xfrm>
                  <a:off x="5838498" y="5167813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AD3A260E-2E0B-AAF5-4518-FB0440947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498" y="5167813"/>
                  <a:ext cx="41826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8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D77F785A-004F-A06D-4F83-03E21B2F0E78}"/>
                    </a:ext>
                  </a:extLst>
                </p:cNvPr>
                <p:cNvSpPr txBox="1"/>
                <p:nvPr/>
              </p:nvSpPr>
              <p:spPr>
                <a:xfrm>
                  <a:off x="3283243" y="2499439"/>
                  <a:ext cx="741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D77F785A-004F-A06D-4F83-03E21B2F0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243" y="2499439"/>
                  <a:ext cx="7412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FDE4A951-F103-EDF7-BF86-D505F3AF2382}"/>
                    </a:ext>
                  </a:extLst>
                </p:cNvPr>
                <p:cNvSpPr txBox="1"/>
                <p:nvPr/>
              </p:nvSpPr>
              <p:spPr>
                <a:xfrm>
                  <a:off x="8841427" y="2510109"/>
                  <a:ext cx="741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FDE4A951-F103-EDF7-BF86-D505F3AF2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1427" y="2510109"/>
                  <a:ext cx="7412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C5EB49BC-0782-A0F7-6027-C9FC370D7961}"/>
                    </a:ext>
                  </a:extLst>
                </p:cNvPr>
                <p:cNvSpPr txBox="1"/>
                <p:nvPr/>
              </p:nvSpPr>
              <p:spPr>
                <a:xfrm>
                  <a:off x="10593065" y="4156278"/>
                  <a:ext cx="5763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C5EB49BC-0782-A0F7-6027-C9FC370D7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65" y="4156278"/>
                  <a:ext cx="57637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6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sellaDiTesto 61">
                  <a:extLst>
                    <a:ext uri="{FF2B5EF4-FFF2-40B4-BE49-F238E27FC236}">
                      <a16:creationId xmlns:a16="http://schemas.microsoft.com/office/drawing/2014/main" id="{CCC36CAD-4965-436F-DD43-910E05E3E01A}"/>
                    </a:ext>
                  </a:extLst>
                </p:cNvPr>
                <p:cNvSpPr txBox="1"/>
                <p:nvPr/>
              </p:nvSpPr>
              <p:spPr>
                <a:xfrm>
                  <a:off x="6240826" y="2499439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2" name="CasellaDiTesto 61">
                  <a:extLst>
                    <a:ext uri="{FF2B5EF4-FFF2-40B4-BE49-F238E27FC236}">
                      <a16:creationId xmlns:a16="http://schemas.microsoft.com/office/drawing/2014/main" id="{CCC36CAD-4965-436F-DD43-910E05E3E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826" y="2499439"/>
                  <a:ext cx="4182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A25B3944-B263-CC97-F105-24594455FC2C}"/>
                    </a:ext>
                  </a:extLst>
                </p:cNvPr>
                <p:cNvSpPr txBox="1"/>
                <p:nvPr/>
              </p:nvSpPr>
              <p:spPr>
                <a:xfrm>
                  <a:off x="4585480" y="4118276"/>
                  <a:ext cx="418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A25B3944-B263-CC97-F105-24594455F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480" y="4118276"/>
                  <a:ext cx="4182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sellaDiTesto 63">
                  <a:extLst>
                    <a:ext uri="{FF2B5EF4-FFF2-40B4-BE49-F238E27FC236}">
                      <a16:creationId xmlns:a16="http://schemas.microsoft.com/office/drawing/2014/main" id="{A49AB27D-31A6-C0B8-E560-2FF4C89926FE}"/>
                    </a:ext>
                  </a:extLst>
                </p:cNvPr>
                <p:cNvSpPr txBox="1"/>
                <p:nvPr/>
              </p:nvSpPr>
              <p:spPr>
                <a:xfrm>
                  <a:off x="5090190" y="4721671"/>
                  <a:ext cx="4182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4" name="CasellaDiTesto 63">
                  <a:extLst>
                    <a:ext uri="{FF2B5EF4-FFF2-40B4-BE49-F238E27FC236}">
                      <a16:creationId xmlns:a16="http://schemas.microsoft.com/office/drawing/2014/main" id="{A49AB27D-31A6-C0B8-E560-2FF4C8992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190" y="4721671"/>
                  <a:ext cx="4182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asellaDiTesto 64">
                  <a:extLst>
                    <a:ext uri="{FF2B5EF4-FFF2-40B4-BE49-F238E27FC236}">
                      <a16:creationId xmlns:a16="http://schemas.microsoft.com/office/drawing/2014/main" id="{452CC93E-A6BE-AFD7-AB21-5A382841B8C3}"/>
                    </a:ext>
                  </a:extLst>
                </p:cNvPr>
                <p:cNvSpPr txBox="1"/>
                <p:nvPr/>
              </p:nvSpPr>
              <p:spPr>
                <a:xfrm>
                  <a:off x="5142637" y="2092468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e>
                        </m:d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65" name="CasellaDiTesto 64">
                  <a:extLst>
                    <a:ext uri="{FF2B5EF4-FFF2-40B4-BE49-F238E27FC236}">
                      <a16:creationId xmlns:a16="http://schemas.microsoft.com/office/drawing/2014/main" id="{452CC93E-A6BE-AFD7-AB21-5A382841B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637" y="2092468"/>
                  <a:ext cx="99629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93F9CABE-4AA6-FECA-5B24-594F025750D7}"/>
                    </a:ext>
                  </a:extLst>
                </p:cNvPr>
                <p:cNvSpPr txBox="1"/>
                <p:nvPr/>
              </p:nvSpPr>
              <p:spPr>
                <a:xfrm>
                  <a:off x="2303742" y="2092468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d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93F9CABE-4AA6-FECA-5B24-594F02575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742" y="2092468"/>
                  <a:ext cx="99629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F79FF6AE-49D6-9CD4-C88F-51DE8DA2B0DA}"/>
                    </a:ext>
                  </a:extLst>
                </p:cNvPr>
                <p:cNvSpPr txBox="1"/>
                <p:nvPr/>
              </p:nvSpPr>
              <p:spPr>
                <a:xfrm>
                  <a:off x="7932210" y="2092468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F79FF6AE-49D6-9CD4-C88F-51DE8DA2B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210" y="2092468"/>
                  <a:ext cx="996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sellaDiTesto 67">
                  <a:extLst>
                    <a:ext uri="{FF2B5EF4-FFF2-40B4-BE49-F238E27FC236}">
                      <a16:creationId xmlns:a16="http://schemas.microsoft.com/office/drawing/2014/main" id="{0DAC3C57-9DDE-66A4-2A4A-FD20374BBCAC}"/>
                    </a:ext>
                  </a:extLst>
                </p:cNvPr>
                <p:cNvSpPr txBox="1"/>
                <p:nvPr/>
              </p:nvSpPr>
              <p:spPr>
                <a:xfrm>
                  <a:off x="10671296" y="2092468"/>
                  <a:ext cx="99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𝑘𝐻𝑧</m:t>
                            </m:r>
                          </m:e>
                        </m:d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68" name="CasellaDiTesto 67">
                  <a:extLst>
                    <a:ext uri="{FF2B5EF4-FFF2-40B4-BE49-F238E27FC236}">
                      <a16:creationId xmlns:a16="http://schemas.microsoft.com/office/drawing/2014/main" id="{0DAC3C57-9DDE-66A4-2A4A-FD20374BB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1296" y="2092468"/>
                  <a:ext cx="99629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DD40B554-2EBA-F5D4-8BE7-C0DD63A5776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2306856" y="1758862"/>
              <a:ext cx="0" cy="5962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asellaDiTesto 69">
                  <a:extLst>
                    <a:ext uri="{FF2B5EF4-FFF2-40B4-BE49-F238E27FC236}">
                      <a16:creationId xmlns:a16="http://schemas.microsoft.com/office/drawing/2014/main" id="{FA48E0FE-FC49-9ABE-9A77-CE7C227935D8}"/>
                    </a:ext>
                  </a:extLst>
                </p:cNvPr>
                <p:cNvSpPr txBox="1"/>
                <p:nvPr/>
              </p:nvSpPr>
              <p:spPr>
                <a:xfrm>
                  <a:off x="2188196" y="1672138"/>
                  <a:ext cx="12579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70" name="CasellaDiTesto 69">
                  <a:extLst>
                    <a:ext uri="{FF2B5EF4-FFF2-40B4-BE49-F238E27FC236}">
                      <a16:creationId xmlns:a16="http://schemas.microsoft.com/office/drawing/2014/main" id="{FA48E0FE-FC49-9ABE-9A77-CE7C22793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96" y="1672138"/>
                  <a:ext cx="125797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A5D7FA52-779B-3ACD-84BA-51658E446031}"/>
                  </a:ext>
                </a:extLst>
              </p:cNvPr>
              <p:cNvSpPr txBox="1"/>
              <p:nvPr/>
            </p:nvSpPr>
            <p:spPr>
              <a:xfrm>
                <a:off x="621669" y="6027705"/>
                <a:ext cx="125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A5D7FA52-779B-3ACD-84BA-51658E44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9" y="6027705"/>
                <a:ext cx="1257975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5493E9DB-05EF-42E8-FD63-1B0B3F14A4F0}"/>
                  </a:ext>
                </a:extLst>
              </p:cNvPr>
              <p:cNvSpPr txBox="1"/>
              <p:nvPr/>
            </p:nvSpPr>
            <p:spPr>
              <a:xfrm>
                <a:off x="621670" y="6397037"/>
                <a:ext cx="218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/>
                  <a:t> </a:t>
                </a: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5493E9DB-05EF-42E8-FD63-1B0B3F14A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0" y="6397037"/>
                <a:ext cx="218581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6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BF891-D47E-B5AE-0ADE-391625C68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998748A-AB2E-2443-AB21-265CDE2A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5A5437DD-C3C6-D91B-9FA1-2E78EED48B4A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54371D7-EDB0-63A4-2BDD-F6765FAF72C5}"/>
              </a:ext>
            </a:extLst>
          </p:cNvPr>
          <p:cNvSpPr/>
          <p:nvPr/>
        </p:nvSpPr>
        <p:spPr>
          <a:xfrm>
            <a:off x="-18912" y="-1"/>
            <a:ext cx="840091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C74022-7D3E-0F01-236B-0E8F01784037}"/>
              </a:ext>
            </a:extLst>
          </p:cNvPr>
          <p:cNvSpPr txBox="1"/>
          <p:nvPr/>
        </p:nvSpPr>
        <p:spPr>
          <a:xfrm>
            <a:off x="-18912" y="108782"/>
            <a:ext cx="8407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State and Controller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8B72115-D754-E938-F05F-071FA5D02A28}"/>
              </a:ext>
            </a:extLst>
          </p:cNvPr>
          <p:cNvSpPr/>
          <p:nvPr/>
        </p:nvSpPr>
        <p:spPr>
          <a:xfrm>
            <a:off x="738259" y="1799491"/>
            <a:ext cx="1071548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This model provides a compromise between the full dynamic model and the centroidal model</a:t>
            </a:r>
            <a:endParaRPr lang="it-IT" sz="240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D8A8800-BB68-BAA1-70B7-845B38A066FF}"/>
              </a:ext>
            </a:extLst>
          </p:cNvPr>
          <p:cNvSpPr/>
          <p:nvPr/>
        </p:nvSpPr>
        <p:spPr>
          <a:xfrm>
            <a:off x="738258" y="3341931"/>
            <a:ext cx="1071548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This model maps the dynamics of the </a:t>
            </a:r>
            <a:r>
              <a:rPr lang="en-US" sz="2400" err="1"/>
              <a:t>CoM</a:t>
            </a:r>
            <a:r>
              <a:rPr lang="en-US" sz="2400"/>
              <a:t> in the base frame of the robot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7E1F3B0-E945-6BF3-DAEE-A29D2701F466}"/>
                  </a:ext>
                </a:extLst>
              </p:cNvPr>
              <p:cNvSpPr/>
              <p:nvPr/>
            </p:nvSpPr>
            <p:spPr>
              <a:xfrm>
                <a:off x="6465129" y="4884371"/>
                <a:ext cx="498861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Input: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+6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7E1F3B0-E945-6BF3-DAEE-A29D2701F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29" y="4884371"/>
                <a:ext cx="4988612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90746F09-E68A-4F0E-0D8C-CDF5D1131347}"/>
                  </a:ext>
                </a:extLst>
              </p:cNvPr>
              <p:cNvSpPr/>
              <p:nvPr/>
            </p:nvSpPr>
            <p:spPr>
              <a:xfrm>
                <a:off x="738258" y="4884371"/>
                <a:ext cx="498861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State: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</m:sSup>
                  </m:oMath>
                </a14:m>
                <a:r>
                  <a:rPr lang="it-IT" sz="2400"/>
                  <a:t> </a:t>
                </a:r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90746F09-E68A-4F0E-0D8C-CDF5D1131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8" y="4884371"/>
                <a:ext cx="4988612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7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56A2-E573-E506-575A-670F85B44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2897CDFB-5E3B-043F-84B1-8FC26C36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566A459-916E-CD0B-4E0E-8BBCAF2CA3FD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7D44D78-C9E9-B7AD-3AD2-B9EAC89D98BC}"/>
              </a:ext>
            </a:extLst>
          </p:cNvPr>
          <p:cNvSpPr/>
          <p:nvPr/>
        </p:nvSpPr>
        <p:spPr>
          <a:xfrm>
            <a:off x="-18912" y="-1"/>
            <a:ext cx="591679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21EB145-2AEC-6213-9412-B35044BC96CE}"/>
              </a:ext>
            </a:extLst>
          </p:cNvPr>
          <p:cNvSpPr/>
          <p:nvPr/>
        </p:nvSpPr>
        <p:spPr>
          <a:xfrm>
            <a:off x="702844" y="1434344"/>
            <a:ext cx="1071548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/>
              <a:t>We</a:t>
            </a:r>
            <a:r>
              <a:rPr lang="it-IT" sz="2400"/>
              <a:t> decompose the </a:t>
            </a:r>
            <a:r>
              <a:rPr lang="it-IT" sz="2400" err="1"/>
              <a:t>ceintroidal</a:t>
            </a:r>
            <a:r>
              <a:rPr lang="it-IT" sz="2400"/>
              <a:t> </a:t>
            </a:r>
            <a:r>
              <a:rPr lang="it-IT" sz="2400" err="1"/>
              <a:t>momentum</a:t>
            </a:r>
            <a:r>
              <a:rPr lang="it-IT" sz="2400"/>
              <a:t> </a:t>
            </a:r>
            <a:r>
              <a:rPr lang="it-IT" sz="2400" err="1"/>
              <a:t>into</a:t>
            </a:r>
            <a:r>
              <a:rPr lang="it-IT" sz="2400"/>
              <a:t> </a:t>
            </a:r>
            <a:r>
              <a:rPr lang="it-IT" sz="2400" err="1"/>
              <a:t>actuated</a:t>
            </a:r>
            <a:r>
              <a:rPr lang="it-IT" sz="2400"/>
              <a:t> and </a:t>
            </a:r>
            <a:r>
              <a:rPr lang="it-IT" sz="2400" err="1"/>
              <a:t>unactuated</a:t>
            </a:r>
            <a:r>
              <a:rPr lang="it-IT" sz="2400"/>
              <a:t> </a:t>
            </a:r>
            <a:r>
              <a:rPr lang="it-IT" sz="2400" err="1"/>
              <a:t>blocks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655C63C-BE13-CACB-2235-5B54CA9AB879}"/>
                  </a:ext>
                </a:extLst>
              </p:cNvPr>
              <p:cNvSpPr/>
              <p:nvPr/>
            </p:nvSpPr>
            <p:spPr>
              <a:xfrm>
                <a:off x="918856" y="2972892"/>
                <a:ext cx="3684222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̈"/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̈"/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mr>
                      </m:m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655C63C-BE13-CACB-2235-5B54CA9AB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56" y="2972892"/>
                <a:ext cx="3684222" cy="8548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A78FED93-5C24-7E68-2EEA-D9C71C8E6BC8}"/>
                  </a:ext>
                </a:extLst>
              </p:cNvPr>
              <p:cNvSpPr/>
              <p:nvPr/>
            </p:nvSpPr>
            <p:spPr>
              <a:xfrm>
                <a:off x="7529929" y="2961870"/>
                <a:ext cx="3684222" cy="85482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it-IT" sz="2000" dirty="0"/>
                        <m:t> </m:t>
                      </m:r>
                      <m:sSub>
                        <m:sSubPr>
                          <m:ctrlPr>
                            <a:rPr lang="it-IT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m:rPr>
                          <m:nor/>
                        </m:rPr>
                        <a:rPr lang="it-IT" sz="2000" dirty="0"/>
                        <m:t>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A78FED93-5C24-7E68-2EEA-D9C71C8E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929" y="2961870"/>
                <a:ext cx="3684222" cy="8548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BCAE34B5-461F-7297-E543-CE6F89654E39}"/>
              </a:ext>
            </a:extLst>
          </p:cNvPr>
          <p:cNvSpPr/>
          <p:nvPr/>
        </p:nvSpPr>
        <p:spPr>
          <a:xfrm>
            <a:off x="5551430" y="3185405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096C553-5C0E-18F4-504D-D7E1C165F8EE}"/>
                  </a:ext>
                </a:extLst>
              </p:cNvPr>
              <p:cNvSpPr/>
              <p:nvPr/>
            </p:nvSpPr>
            <p:spPr>
              <a:xfrm>
                <a:off x="702844" y="5073933"/>
                <a:ext cx="1071548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2400"/>
                  <a:t> </a:t>
                </a:r>
                <a:r>
                  <a:rPr lang="en-US" sz="2400"/>
                  <a:t>is Centroidal Momentum Matrix that maps the velocities of joints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sz="2400"/>
                  <a:t> in the </a:t>
                </a:r>
                <a:r>
                  <a:rPr lang="it-IT" sz="2400" err="1"/>
                  <a:t>ceintrodal</a:t>
                </a:r>
                <a:r>
                  <a:rPr lang="it-IT" sz="2400"/>
                  <a:t> </a:t>
                </a:r>
                <a:r>
                  <a:rPr lang="it-IT" sz="2400" err="1"/>
                  <a:t>momentum</a:t>
                </a:r>
                <a:endParaRPr lang="it-IT" sz="240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096C553-5C0E-18F4-504D-D7E1C165F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4" y="5073933"/>
                <a:ext cx="10715482" cy="1325563"/>
              </a:xfrm>
              <a:prstGeom prst="rect">
                <a:avLst/>
              </a:prstGeom>
              <a:blipFill>
                <a:blip r:embed="rId5"/>
                <a:stretch>
                  <a:fillRect l="-57" r="-1536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A40A59-182A-8D2D-197D-541AB5F235CE}"/>
              </a:ext>
            </a:extLst>
          </p:cNvPr>
          <p:cNvSpPr txBox="1"/>
          <p:nvPr/>
        </p:nvSpPr>
        <p:spPr>
          <a:xfrm>
            <a:off x="-18911" y="108782"/>
            <a:ext cx="5916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Decomposition</a:t>
            </a:r>
            <a:endParaRPr lang="it-IT" sz="6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A65B7234-1941-0F4A-1BB9-EAF9A4C70CDC}"/>
                  </a:ext>
                </a:extLst>
              </p:cNvPr>
              <p:cNvSpPr/>
              <p:nvPr/>
            </p:nvSpPr>
            <p:spPr>
              <a:xfrm>
                <a:off x="175922" y="4017148"/>
                <a:ext cx="1485868" cy="832778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i="1">
                          <a:solidFill>
                            <a:srgbClr val="944B4D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i="1">
                          <a:solidFill>
                            <a:srgbClr val="944B4D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it-IT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A65B7234-1941-0F4A-1BB9-EAF9A4C70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22" y="4017148"/>
                <a:ext cx="1485868" cy="83277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7A9A6ABD-1B02-48B5-6D79-FA8844934118}"/>
                  </a:ext>
                </a:extLst>
              </p:cNvPr>
              <p:cNvSpPr/>
              <p:nvPr/>
            </p:nvSpPr>
            <p:spPr>
              <a:xfrm>
                <a:off x="5347147" y="4017148"/>
                <a:ext cx="1485868" cy="832778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i="1">
                          <a:solidFill>
                            <a:srgbClr val="944B4D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944B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it-IT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7A9A6ABD-1B02-48B5-6D79-FA8844934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147" y="4017148"/>
                <a:ext cx="1485868" cy="8327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08154AD4-9EAC-B830-A651-39374D6E5816}"/>
                  </a:ext>
                </a:extLst>
              </p:cNvPr>
              <p:cNvSpPr/>
              <p:nvPr/>
            </p:nvSpPr>
            <p:spPr>
              <a:xfrm>
                <a:off x="10470521" y="3955007"/>
                <a:ext cx="1487259" cy="832778"/>
              </a:xfrm>
              <a:prstGeom prst="roundRect">
                <a:avLst/>
              </a:prstGeom>
              <a:solidFill>
                <a:srgbClr val="DCC3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i="1">
                          <a:solidFill>
                            <a:srgbClr val="944B4D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solidFill>
                                <a:srgbClr val="944B4D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it-IT">
                  <a:solidFill>
                    <a:srgbClr val="944B4D"/>
                  </a:solidFill>
                </a:endParaRPr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08154AD4-9EAC-B830-A651-39374D6E5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521" y="3955007"/>
                <a:ext cx="1487259" cy="83277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178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5C3C-B099-7A9E-AE7E-47BB3766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F4BC702-EBF1-B8E4-448A-E776B48C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24867AD1-1BF1-05D3-38EB-78C740F811F7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946D4B8-7E24-F3CF-3EC4-573DAE8EC398}"/>
              </a:ext>
            </a:extLst>
          </p:cNvPr>
          <p:cNvSpPr/>
          <p:nvPr/>
        </p:nvSpPr>
        <p:spPr>
          <a:xfrm>
            <a:off x="-18912" y="-1"/>
            <a:ext cx="516186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CB71992-6D3A-D5B6-D721-54868404BE63}"/>
                  </a:ext>
                </a:extLst>
              </p:cNvPr>
              <p:cNvSpPr txBox="1"/>
              <p:nvPr/>
            </p:nvSpPr>
            <p:spPr>
              <a:xfrm>
                <a:off x="-18911" y="108782"/>
                <a:ext cx="5154791" cy="1272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6600">
                    <a:solidFill>
                      <a:schemeClr val="bg1"/>
                    </a:solidFill>
                  </a:rPr>
                  <a:t>Evaluation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6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6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6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it-IT" sz="6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it-IT" sz="66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CB71992-6D3A-D5B6-D721-54868404B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11" y="108782"/>
                <a:ext cx="5154791" cy="1272784"/>
              </a:xfrm>
              <a:prstGeom prst="rect">
                <a:avLst/>
              </a:prstGeom>
              <a:blipFill>
                <a:blip r:embed="rId3"/>
                <a:stretch>
                  <a:fillRect l="-8156" t="-9569" b="-30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F500655E-DD78-38E5-32B8-91232E5AE3FC}"/>
                  </a:ext>
                </a:extLst>
              </p:cNvPr>
              <p:cNvSpPr/>
              <p:nvPr/>
            </p:nvSpPr>
            <p:spPr>
              <a:xfrm>
                <a:off x="568077" y="4198224"/>
                <a:ext cx="1071548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Now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it-IT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/>
                  <a:t> are taken relative to the robot.</a:t>
                </a:r>
                <a:endParaRPr lang="it-IT" sz="240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F500655E-DD78-38E5-32B8-91232E5AE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7" y="4198224"/>
                <a:ext cx="10715482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033437D4-1A00-5C9F-F821-C3B390D26368}"/>
                  </a:ext>
                </a:extLst>
              </p:cNvPr>
              <p:cNvSpPr/>
              <p:nvPr/>
            </p:nvSpPr>
            <p:spPr>
              <a:xfrm>
                <a:off x="3462563" y="1811142"/>
                <a:ext cx="4926510" cy="1905473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𝑚𝑔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033437D4-1A00-5C9F-F821-C3B390D26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63" y="1811142"/>
                <a:ext cx="4926510" cy="190547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2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A539-E81D-EDC9-9F9C-927945703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C26AF18-54CC-1D9B-DED7-FC6A64B7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168873B-7E7E-3D5E-74F2-FD44932D9D47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6923544-22FB-1C98-8019-2E90B8AAA695}"/>
              </a:ext>
            </a:extLst>
          </p:cNvPr>
          <p:cNvSpPr/>
          <p:nvPr/>
        </p:nvSpPr>
        <p:spPr>
          <a:xfrm>
            <a:off x="-18912" y="-1"/>
            <a:ext cx="6498370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D72752-33C9-E083-C67E-776E442398FF}"/>
              </a:ext>
            </a:extLst>
          </p:cNvPr>
          <p:cNvSpPr txBox="1"/>
          <p:nvPr/>
        </p:nvSpPr>
        <p:spPr>
          <a:xfrm>
            <a:off x="-18913" y="108782"/>
            <a:ext cx="6675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Cost </a:t>
            </a:r>
            <a:r>
              <a:rPr lang="it-IT" sz="6600" err="1">
                <a:solidFill>
                  <a:schemeClr val="bg1"/>
                </a:solidFill>
              </a:rPr>
              <a:t>Function</a:t>
            </a:r>
            <a:r>
              <a:rPr lang="it-IT" sz="6600">
                <a:solidFill>
                  <a:schemeClr val="bg1"/>
                </a:solidFill>
              </a:rPr>
              <a:t>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7A30DD6-558C-ABEC-4BC8-F497F92F7587}"/>
                  </a:ext>
                </a:extLst>
              </p:cNvPr>
              <p:cNvSpPr/>
              <p:nvPr/>
            </p:nvSpPr>
            <p:spPr>
              <a:xfrm>
                <a:off x="2561861" y="1438316"/>
                <a:ext cx="7068278" cy="1175898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p>
                              <m:sSupPr>
                                <m:ctrlP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77A30DD6-558C-ABEC-4BC8-F497F92F7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61" y="1438316"/>
                <a:ext cx="7068278" cy="11758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5F025207-7A39-7C57-EB47-F320ABBEBB22}"/>
              </a:ext>
            </a:extLst>
          </p:cNvPr>
          <p:cNvSpPr/>
          <p:nvPr/>
        </p:nvSpPr>
        <p:spPr>
          <a:xfrm>
            <a:off x="2841522" y="2722997"/>
            <a:ext cx="9012253" cy="85130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We want the robot to stay close to the half-sitting configuration</a:t>
            </a:r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907B114E-4FC8-14DC-0678-20F2E038B8CC}"/>
                  </a:ext>
                </a:extLst>
              </p:cNvPr>
              <p:cNvSpPr/>
              <p:nvPr/>
            </p:nvSpPr>
            <p:spPr>
              <a:xfrm>
                <a:off x="338225" y="2722997"/>
                <a:ext cx="2503298" cy="851304"/>
              </a:xfrm>
              <a:prstGeom prst="rect">
                <a:avLst/>
              </a:prstGeom>
              <a:solidFill>
                <a:srgbClr val="660000"/>
              </a:solid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907B114E-4FC8-14DC-0678-20F2E038B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5" y="2722997"/>
                <a:ext cx="2503298" cy="851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96E6F060-605B-5B47-E0C3-54D745C58090}"/>
              </a:ext>
            </a:extLst>
          </p:cNvPr>
          <p:cNvSpPr/>
          <p:nvPr/>
        </p:nvSpPr>
        <p:spPr>
          <a:xfrm>
            <a:off x="2841522" y="3801951"/>
            <a:ext cx="9012253" cy="85130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Follow the contact sequence and acceleration of the </a:t>
            </a:r>
            <a:r>
              <a:rPr lang="en-US" sz="2400" err="1">
                <a:solidFill>
                  <a:schemeClr val="bg1"/>
                </a:solidFill>
              </a:rPr>
              <a:t>CoM</a:t>
            </a:r>
            <a:r>
              <a:rPr lang="en-US" sz="2400">
                <a:solidFill>
                  <a:schemeClr val="bg1"/>
                </a:solidFill>
              </a:rPr>
              <a:t> given by the user</a:t>
            </a:r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1A203F0-A867-AAA0-2945-49A15EFE709D}"/>
                  </a:ext>
                </a:extLst>
              </p:cNvPr>
              <p:cNvSpPr/>
              <p:nvPr/>
            </p:nvSpPr>
            <p:spPr>
              <a:xfrm>
                <a:off x="338225" y="3805188"/>
                <a:ext cx="2503298" cy="851304"/>
              </a:xfrm>
              <a:prstGeom prst="rect">
                <a:avLst/>
              </a:prstGeom>
              <a:solidFill>
                <a:srgbClr val="660000"/>
              </a:solid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1A203F0-A867-AAA0-2945-49A15EFE7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5" y="3805188"/>
                <a:ext cx="2503298" cy="851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D1B4A6A-67FB-34B6-8E24-38A1649E8385}"/>
              </a:ext>
            </a:extLst>
          </p:cNvPr>
          <p:cNvSpPr/>
          <p:nvPr/>
        </p:nvSpPr>
        <p:spPr>
          <a:xfrm>
            <a:off x="2841522" y="4887379"/>
            <a:ext cx="9012253" cy="85130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We want to minimize the total centroidal moment</a:t>
            </a:r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BC70335-06E8-6AC1-1033-014B78A76B21}"/>
                  </a:ext>
                </a:extLst>
              </p:cNvPr>
              <p:cNvSpPr/>
              <p:nvPr/>
            </p:nvSpPr>
            <p:spPr>
              <a:xfrm>
                <a:off x="338225" y="4887379"/>
                <a:ext cx="2503298" cy="851304"/>
              </a:xfrm>
              <a:prstGeom prst="rect">
                <a:avLst/>
              </a:prstGeom>
              <a:solidFill>
                <a:srgbClr val="660000"/>
              </a:solid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BC70335-06E8-6AC1-1033-014B78A76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5" y="4887379"/>
                <a:ext cx="2503298" cy="851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3F7775C1-E211-2404-AE2B-FC113A05EE6C}"/>
              </a:ext>
            </a:extLst>
          </p:cNvPr>
          <p:cNvSpPr/>
          <p:nvPr/>
        </p:nvSpPr>
        <p:spPr>
          <a:xfrm>
            <a:off x="2841522" y="5969570"/>
            <a:ext cx="9012253" cy="85130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Follow the foot trajectories given by the user</a:t>
            </a:r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C99E225C-7C68-22DE-B284-1ABB56665D9E}"/>
                  </a:ext>
                </a:extLst>
              </p:cNvPr>
              <p:cNvSpPr/>
              <p:nvPr/>
            </p:nvSpPr>
            <p:spPr>
              <a:xfrm>
                <a:off x="338225" y="5969570"/>
                <a:ext cx="2503298" cy="851304"/>
              </a:xfrm>
              <a:prstGeom prst="rect">
                <a:avLst/>
              </a:prstGeom>
              <a:solidFill>
                <a:srgbClr val="660000"/>
              </a:solid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C99E225C-7C68-22DE-B284-1ABB56665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5" y="5969570"/>
                <a:ext cx="2503298" cy="851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20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3B15E-8414-654E-8501-D66F3D7D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C9491FC9-DD19-34E2-655D-D5041A511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9757A12-2823-A193-C4E9-7C1CE767543A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B73B88A5-8FDB-9652-960B-009F2C818E81}"/>
                  </a:ext>
                </a:extLst>
              </p:cNvPr>
              <p:cNvSpPr/>
              <p:nvPr/>
            </p:nvSpPr>
            <p:spPr>
              <a:xfrm>
                <a:off x="4838432" y="1438316"/>
                <a:ext cx="2503297" cy="1175898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B73B88A5-8FDB-9652-960B-009F2C81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32" y="1438316"/>
                <a:ext cx="2503297" cy="11758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AE4A452-B27F-07BD-AA10-5F806B91CB1B}"/>
              </a:ext>
            </a:extLst>
          </p:cNvPr>
          <p:cNvSpPr/>
          <p:nvPr/>
        </p:nvSpPr>
        <p:spPr>
          <a:xfrm>
            <a:off x="2841522" y="2722997"/>
            <a:ext cx="9012253" cy="85130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We want the robot at the final knot to be close to the half-sitting configuration.</a:t>
            </a:r>
            <a:endParaRPr lang="it-IT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405538B2-3BF7-813E-8250-DAEA972D5F27}"/>
                  </a:ext>
                </a:extLst>
              </p:cNvPr>
              <p:cNvSpPr/>
              <p:nvPr/>
            </p:nvSpPr>
            <p:spPr>
              <a:xfrm>
                <a:off x="338225" y="2722997"/>
                <a:ext cx="2503298" cy="851304"/>
              </a:xfrm>
              <a:prstGeom prst="rect">
                <a:avLst/>
              </a:prstGeom>
              <a:solidFill>
                <a:srgbClr val="660000"/>
              </a:solid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405538B2-3BF7-813E-8250-DAEA972D5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5" y="2722997"/>
                <a:ext cx="2503298" cy="851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  <a:effectLst>
                <a:outerShdw blurRad="292100" dist="1016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D5A52AAB-D697-B8DD-877D-53B2A4E3FDA5}"/>
              </a:ext>
            </a:extLst>
          </p:cNvPr>
          <p:cNvSpPr/>
          <p:nvPr/>
        </p:nvSpPr>
        <p:spPr>
          <a:xfrm>
            <a:off x="-18912" y="-1"/>
            <a:ext cx="6498370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B0143C-FC8C-3FCE-12FF-DC68F67990DF}"/>
              </a:ext>
            </a:extLst>
          </p:cNvPr>
          <p:cNvSpPr txBox="1"/>
          <p:nvPr/>
        </p:nvSpPr>
        <p:spPr>
          <a:xfrm>
            <a:off x="-18913" y="108782"/>
            <a:ext cx="6675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Cost </a:t>
            </a:r>
            <a:r>
              <a:rPr lang="it-IT" sz="6600" err="1">
                <a:solidFill>
                  <a:schemeClr val="bg1"/>
                </a:solidFill>
              </a:rPr>
              <a:t>Function</a:t>
            </a:r>
            <a:r>
              <a:rPr lang="it-IT" sz="6600">
                <a:solidFill>
                  <a:schemeClr val="bg1"/>
                </a:solidFill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177492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3506-73DF-EC4F-BB94-61677F6F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BA2A1612-5B5B-C593-366F-65F35623F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CC3BC22D-EA90-8614-D223-262E4793502D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C3B183C-DE8F-4D17-833A-B0995D765898}"/>
              </a:ext>
            </a:extLst>
          </p:cNvPr>
          <p:cNvSpPr/>
          <p:nvPr/>
        </p:nvSpPr>
        <p:spPr>
          <a:xfrm>
            <a:off x="-18913" y="-1"/>
            <a:ext cx="5482164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9D070C-B55E-92D4-9FC9-B2A927465F64}"/>
              </a:ext>
            </a:extLst>
          </p:cNvPr>
          <p:cNvSpPr txBox="1"/>
          <p:nvPr/>
        </p:nvSpPr>
        <p:spPr>
          <a:xfrm>
            <a:off x="-18912" y="108782"/>
            <a:ext cx="5644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Constraints</a:t>
            </a:r>
            <a:r>
              <a:rPr lang="it-IT" sz="6600">
                <a:solidFill>
                  <a:schemeClr val="bg1"/>
                </a:solidFill>
              </a:rPr>
              <a:t> (1)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29B35E0-5121-EEE4-F839-49B5A8E66AF5}"/>
              </a:ext>
            </a:extLst>
          </p:cNvPr>
          <p:cNvSpPr/>
          <p:nvPr/>
        </p:nvSpPr>
        <p:spPr>
          <a:xfrm>
            <a:off x="400984" y="154317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Not having the conditions on contact accelerations applied naturally at the level of dynamics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4A7663F-CCAC-EAA3-12C0-A22341D217C2}"/>
                  </a:ext>
                </a:extLst>
              </p:cNvPr>
              <p:cNvSpPr/>
              <p:nvPr/>
            </p:nvSpPr>
            <p:spPr>
              <a:xfrm>
                <a:off x="4838432" y="5007427"/>
                <a:ext cx="2503297" cy="1175898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d>
                      <m:d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acc>
                      <m:accPr>
                        <m:chr m:val="̇"/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sz="2000"/>
                  <a:t> </a:t>
                </a: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4A7663F-CCAC-EAA3-12C0-A22341D21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32" y="5007427"/>
                <a:ext cx="2503297" cy="11758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78197BCB-2A6F-E242-EB04-3A4E6A50D419}"/>
              </a:ext>
            </a:extLst>
          </p:cNvPr>
          <p:cNvSpPr/>
          <p:nvPr/>
        </p:nvSpPr>
        <p:spPr>
          <a:xfrm>
            <a:off x="406903" y="3239243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introduce a new constraint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26430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3CEE-FD41-6263-6DFB-ACD86E9E6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2F2F499-023C-66B4-3DE0-58C1221B0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404DAEB-9F5E-CA19-2283-9DF11C4E0EEC}"/>
              </a:ext>
            </a:extLst>
          </p:cNvPr>
          <p:cNvSpPr/>
          <p:nvPr/>
        </p:nvSpPr>
        <p:spPr>
          <a:xfrm>
            <a:off x="-11838" y="0"/>
            <a:ext cx="12203838" cy="132953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11A12C7-68A1-6BB6-7514-46047397456D}"/>
              </a:ext>
            </a:extLst>
          </p:cNvPr>
          <p:cNvSpPr/>
          <p:nvPr/>
        </p:nvSpPr>
        <p:spPr>
          <a:xfrm>
            <a:off x="400982" y="2102122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also add the constraints already seen above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888599A1-4801-0FA6-E041-5F85B2CBB884}"/>
                  </a:ext>
                </a:extLst>
              </p:cNvPr>
              <p:cNvSpPr/>
              <p:nvPr/>
            </p:nvSpPr>
            <p:spPr>
              <a:xfrm>
                <a:off x="143795" y="3968231"/>
                <a:ext cx="3499686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888599A1-4801-0FA6-E041-5F85B2CBB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5" y="3968231"/>
                <a:ext cx="3499686" cy="9486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0FDA739E-FE7F-2456-7F12-639F646CB002}"/>
                  </a:ext>
                </a:extLst>
              </p:cNvPr>
              <p:cNvSpPr/>
              <p:nvPr/>
            </p:nvSpPr>
            <p:spPr>
              <a:xfrm>
                <a:off x="143795" y="5133663"/>
                <a:ext cx="3499686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0FDA739E-FE7F-2456-7F12-639F646CB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5" y="5133663"/>
                <a:ext cx="3499686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1F4F2D6A-F657-F66F-739D-61AC25DA0843}"/>
              </a:ext>
            </a:extLst>
          </p:cNvPr>
          <p:cNvSpPr/>
          <p:nvPr/>
        </p:nvSpPr>
        <p:spPr>
          <a:xfrm>
            <a:off x="3788254" y="3971356"/>
            <a:ext cx="786580" cy="2110969"/>
          </a:xfrm>
          <a:prstGeom prst="rightBrace">
            <a:avLst>
              <a:gd name="adj1" fmla="val 55833"/>
              <a:gd name="adj2" fmla="val 50000"/>
            </a:avLst>
          </a:prstGeom>
          <a:ln w="44450">
            <a:solidFill>
              <a:srgbClr val="66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BDC64B-F314-4BA0-B179-5C7D45E5FD27}"/>
              </a:ext>
            </a:extLst>
          </p:cNvPr>
          <p:cNvSpPr/>
          <p:nvPr/>
        </p:nvSpPr>
        <p:spPr>
          <a:xfrm>
            <a:off x="4900814" y="4402261"/>
            <a:ext cx="6878363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Implemented to ensure dynamic stability of centroidal motion </a:t>
            </a:r>
            <a:endParaRPr lang="it-IT" sz="24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3DE14BD-D233-7AB2-D5B9-09E5AC9E1284}"/>
              </a:ext>
            </a:extLst>
          </p:cNvPr>
          <p:cNvSpPr/>
          <p:nvPr/>
        </p:nvSpPr>
        <p:spPr>
          <a:xfrm>
            <a:off x="-18913" y="-1"/>
            <a:ext cx="5470589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E38642-ECD4-B414-9105-ABF4FC0594DF}"/>
              </a:ext>
            </a:extLst>
          </p:cNvPr>
          <p:cNvSpPr txBox="1"/>
          <p:nvPr/>
        </p:nvSpPr>
        <p:spPr>
          <a:xfrm>
            <a:off x="-18912" y="108782"/>
            <a:ext cx="5678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Constraints</a:t>
            </a:r>
            <a:r>
              <a:rPr lang="it-IT" sz="6600">
                <a:solidFill>
                  <a:schemeClr val="bg1"/>
                </a:solidFill>
              </a:rPr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DE2094A0-16F3-1DDA-D5BC-7ED9C728CD70}"/>
                  </a:ext>
                </a:extLst>
              </p:cNvPr>
              <p:cNvSpPr/>
              <p:nvPr/>
            </p:nvSpPr>
            <p:spPr>
              <a:xfrm>
                <a:off x="400982" y="7056901"/>
                <a:ext cx="2985313" cy="1162307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DE2094A0-16F3-1DDA-D5BC-7ED9C728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" y="7056901"/>
                <a:ext cx="2985313" cy="116230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1F1E3F52-41CD-02BB-C0A0-C57DBAEC9731}"/>
              </a:ext>
            </a:extLst>
          </p:cNvPr>
          <p:cNvSpPr/>
          <p:nvPr/>
        </p:nvSpPr>
        <p:spPr>
          <a:xfrm>
            <a:off x="3544687" y="7464528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D575BAF-0E3B-5178-A31A-2A55F7A6A9E2}"/>
              </a:ext>
            </a:extLst>
          </p:cNvPr>
          <p:cNvSpPr/>
          <p:nvPr/>
        </p:nvSpPr>
        <p:spPr>
          <a:xfrm>
            <a:off x="4900813" y="6928092"/>
            <a:ext cx="6878363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To account for the limitations of the joint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9212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BB2BC-33BD-CDC9-C2EC-EA708202D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automa meccanico, robot, giocattolo, Mecha">
            <a:extLst>
              <a:ext uri="{FF2B5EF4-FFF2-40B4-BE49-F238E27FC236}">
                <a16:creationId xmlns:a16="http://schemas.microsoft.com/office/drawing/2014/main" id="{A49F74B8-FC18-C7DF-653F-1D1A4CE782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55" y="1325562"/>
            <a:ext cx="3153490" cy="5532438"/>
          </a:xfrm>
          <a:prstGeom prst="rect">
            <a:avLst/>
          </a:prstGeom>
        </p:spPr>
      </p:pic>
      <p:pic>
        <p:nvPicPr>
          <p:cNvPr id="2" name="Immagine 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10A287E-552F-67E6-0B95-AAA6F3B68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6B354012-D172-1D76-2CF0-D7841FF90D67}"/>
              </a:ext>
            </a:extLst>
          </p:cNvPr>
          <p:cNvSpPr/>
          <p:nvPr/>
        </p:nvSpPr>
        <p:spPr>
          <a:xfrm>
            <a:off x="400984" y="1442286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Bipedal locomotion in humanoid robots is a complex challenge due to dynamic instability, limitations of ground reaction forces and the complexity of multi-body systems.</a:t>
            </a:r>
            <a:endParaRPr lang="it-IT" sz="240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AC1C02E5-D2E6-9F72-0B49-903FB9EB0056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0BA6CECF-6A03-B7C0-1F0C-B263F21CC145}"/>
              </a:ext>
            </a:extLst>
          </p:cNvPr>
          <p:cNvSpPr/>
          <p:nvPr/>
        </p:nvSpPr>
        <p:spPr>
          <a:xfrm>
            <a:off x="-18912" y="-3971"/>
            <a:ext cx="6279034" cy="132953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CE05979-81FB-D869-D06C-2B3A72EE9CBD}"/>
              </a:ext>
            </a:extLst>
          </p:cNvPr>
          <p:cNvSpPr txBox="1"/>
          <p:nvPr/>
        </p:nvSpPr>
        <p:spPr>
          <a:xfrm>
            <a:off x="-18911" y="108782"/>
            <a:ext cx="6279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General </a:t>
            </a:r>
            <a:r>
              <a:rPr lang="it-IT" sz="6600" err="1">
                <a:solidFill>
                  <a:schemeClr val="bg1"/>
                </a:solidFill>
              </a:rPr>
              <a:t>Problem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284B0A-0F28-37CB-2BD0-A482153998B2}"/>
              </a:ext>
            </a:extLst>
          </p:cNvPr>
          <p:cNvSpPr/>
          <p:nvPr/>
        </p:nvSpPr>
        <p:spPr>
          <a:xfrm>
            <a:off x="400984" y="304002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 robotics, </a:t>
            </a:r>
            <a:r>
              <a:rPr lang="en-US" sz="2400" b="1"/>
              <a:t>Model Predictive Control </a:t>
            </a:r>
            <a:r>
              <a:rPr lang="en-US" sz="2400"/>
              <a:t>(MPC) is a common approach to plan and </a:t>
            </a:r>
            <a:r>
              <a:rPr lang="en-US" sz="2400" err="1"/>
              <a:t>stabilise</a:t>
            </a:r>
            <a:r>
              <a:rPr lang="en-US" sz="2400"/>
              <a:t> locomotion, but the choice of dynamic model directly affects performance, stability and computational cost.</a:t>
            </a:r>
            <a:endParaRPr lang="it-IT" sz="24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493E15C-90AB-41B1-7DAD-A7612E4109A6}"/>
              </a:ext>
            </a:extLst>
          </p:cNvPr>
          <p:cNvSpPr/>
          <p:nvPr/>
        </p:nvSpPr>
        <p:spPr>
          <a:xfrm>
            <a:off x="4321473" y="6039452"/>
            <a:ext cx="3489962" cy="42054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err="1">
                <a:solidFill>
                  <a:schemeClr val="bg1"/>
                </a:solidFill>
              </a:rPr>
              <a:t>Centroidal</a:t>
            </a:r>
            <a:r>
              <a:rPr lang="it-IT" sz="240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A0E8623-97BB-B200-6D8C-4FDB4F749511}"/>
              </a:ext>
            </a:extLst>
          </p:cNvPr>
          <p:cNvSpPr/>
          <p:nvPr/>
        </p:nvSpPr>
        <p:spPr>
          <a:xfrm>
            <a:off x="8289215" y="6039452"/>
            <a:ext cx="3489962" cy="42054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Kino-Dynamic model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843ED00-E861-7F5D-6401-38677934415E}"/>
              </a:ext>
            </a:extLst>
          </p:cNvPr>
          <p:cNvSpPr/>
          <p:nvPr/>
        </p:nvSpPr>
        <p:spPr>
          <a:xfrm>
            <a:off x="412823" y="6039452"/>
            <a:ext cx="3489962" cy="42054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Full-Body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33AB76E-8167-D1ED-E6D7-87B7845384D1}"/>
              </a:ext>
            </a:extLst>
          </p:cNvPr>
          <p:cNvSpPr/>
          <p:nvPr/>
        </p:nvSpPr>
        <p:spPr>
          <a:xfrm>
            <a:off x="400984" y="4638718"/>
            <a:ext cx="11378194" cy="53203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</a:t>
            </a:r>
            <a:r>
              <a:rPr lang="en-US" sz="2400" err="1"/>
              <a:t>analyse</a:t>
            </a:r>
            <a:r>
              <a:rPr lang="en-US" sz="2400"/>
              <a:t> and compare three modelling approaches</a:t>
            </a:r>
            <a:endParaRPr lang="it-IT" sz="2400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D76BE130-B8D6-241E-C416-3CEF439C7AB1}"/>
              </a:ext>
            </a:extLst>
          </p:cNvPr>
          <p:cNvSpPr/>
          <p:nvPr/>
        </p:nvSpPr>
        <p:spPr>
          <a:xfrm rot="5400000">
            <a:off x="5824065" y="5419634"/>
            <a:ext cx="532032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02024021-8430-60A9-0184-7964E721302B}"/>
              </a:ext>
            </a:extLst>
          </p:cNvPr>
          <p:cNvSpPr/>
          <p:nvPr/>
        </p:nvSpPr>
        <p:spPr>
          <a:xfrm rot="5400000">
            <a:off x="9768180" y="5413846"/>
            <a:ext cx="532032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6C588B35-ABF0-04D0-560B-951704BED102}"/>
              </a:ext>
            </a:extLst>
          </p:cNvPr>
          <p:cNvSpPr/>
          <p:nvPr/>
        </p:nvSpPr>
        <p:spPr>
          <a:xfrm rot="5400000">
            <a:off x="1794524" y="5413846"/>
            <a:ext cx="532032" cy="484632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05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666EB-91F1-0A17-F8DE-7A5935CD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E0FF8CE-49AB-D004-152E-9F8203FE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EA9535EC-6910-1C73-CE41-5D71873AF5BD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DD74001-72A3-DD0D-8B19-657B1B1EF8D1}"/>
              </a:ext>
            </a:extLst>
          </p:cNvPr>
          <p:cNvSpPr/>
          <p:nvPr/>
        </p:nvSpPr>
        <p:spPr>
          <a:xfrm>
            <a:off x="400983" y="146469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also add the constraints already seen above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1A15D7FE-38A1-7A15-C9F2-F6B99839324B}"/>
                  </a:ext>
                </a:extLst>
              </p:cNvPr>
              <p:cNvSpPr/>
              <p:nvPr/>
            </p:nvSpPr>
            <p:spPr>
              <a:xfrm>
                <a:off x="382764" y="5393302"/>
                <a:ext cx="2985313" cy="1162307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1A15D7FE-38A1-7A15-C9F2-F6B998393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4" y="5393302"/>
                <a:ext cx="2985313" cy="116230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B2B825D8-477A-2EB3-BDE8-AFE2273E56E0}"/>
              </a:ext>
            </a:extLst>
          </p:cNvPr>
          <p:cNvSpPr/>
          <p:nvPr/>
        </p:nvSpPr>
        <p:spPr>
          <a:xfrm>
            <a:off x="3788254" y="3119078"/>
            <a:ext cx="786580" cy="2110969"/>
          </a:xfrm>
          <a:prstGeom prst="rightBrace">
            <a:avLst>
              <a:gd name="adj1" fmla="val 55833"/>
              <a:gd name="adj2" fmla="val 50000"/>
            </a:avLst>
          </a:prstGeom>
          <a:ln w="44450">
            <a:solidFill>
              <a:srgbClr val="66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8AB9185-B500-C9DD-F51C-6F767CAD1265}"/>
              </a:ext>
            </a:extLst>
          </p:cNvPr>
          <p:cNvSpPr/>
          <p:nvPr/>
        </p:nvSpPr>
        <p:spPr>
          <a:xfrm>
            <a:off x="4900814" y="3549983"/>
            <a:ext cx="6878363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Implemented to ensure dynamic stability of centroidal motion </a:t>
            </a:r>
            <a:endParaRPr lang="it-IT" sz="240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8F8AE0C6-D2DA-48D2-2525-F6656BF417F8}"/>
              </a:ext>
            </a:extLst>
          </p:cNvPr>
          <p:cNvSpPr/>
          <p:nvPr/>
        </p:nvSpPr>
        <p:spPr>
          <a:xfrm>
            <a:off x="3625264" y="5788911"/>
            <a:ext cx="949570" cy="409459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FCE6412-27C8-F93E-174C-4F1C6BCF59C8}"/>
              </a:ext>
            </a:extLst>
          </p:cNvPr>
          <p:cNvSpPr/>
          <p:nvPr/>
        </p:nvSpPr>
        <p:spPr>
          <a:xfrm>
            <a:off x="4900813" y="5314883"/>
            <a:ext cx="6878363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To account for the limitations of the joint</a:t>
            </a:r>
            <a:endParaRPr lang="it-IT" sz="24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4E94E1-48C8-10BA-A5AD-BC5890676116}"/>
              </a:ext>
            </a:extLst>
          </p:cNvPr>
          <p:cNvSpPr/>
          <p:nvPr/>
        </p:nvSpPr>
        <p:spPr>
          <a:xfrm>
            <a:off x="-18913" y="-1"/>
            <a:ext cx="504232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F58E18-E458-0A5B-E1AA-B1F1D64EAC40}"/>
              </a:ext>
            </a:extLst>
          </p:cNvPr>
          <p:cNvSpPr txBox="1"/>
          <p:nvPr/>
        </p:nvSpPr>
        <p:spPr>
          <a:xfrm>
            <a:off x="-18912" y="108782"/>
            <a:ext cx="5227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Constraits</a:t>
            </a:r>
            <a:r>
              <a:rPr lang="it-IT" sz="6600">
                <a:solidFill>
                  <a:schemeClr val="bg1"/>
                </a:solidFill>
              </a:rPr>
              <a:t>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317F8D67-A7CD-030E-D907-629615236DFF}"/>
                  </a:ext>
                </a:extLst>
              </p:cNvPr>
              <p:cNvSpPr/>
              <p:nvPr/>
            </p:nvSpPr>
            <p:spPr>
              <a:xfrm>
                <a:off x="125578" y="3084891"/>
                <a:ext cx="3499686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317F8D67-A7CD-030E-D907-629615236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78" y="3084891"/>
                <a:ext cx="3499686" cy="948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A0DC5FC4-A9AD-CDDB-467B-281D33FF72D1}"/>
                  </a:ext>
                </a:extLst>
              </p:cNvPr>
              <p:cNvSpPr/>
              <p:nvPr/>
            </p:nvSpPr>
            <p:spPr>
              <a:xfrm>
                <a:off x="125578" y="4250323"/>
                <a:ext cx="3499686" cy="948662"/>
              </a:xfrm>
              <a:prstGeom prst="roundRect">
                <a:avLst/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A0DC5FC4-A9AD-CDDB-467B-281D33FF7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78" y="4250323"/>
                <a:ext cx="3499686" cy="94866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00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2D08-5393-AE89-FAB8-5795C73D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45F01A0-612B-9C33-4F64-846BC68E7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F44D115-BC14-4953-0B7A-730DDBD62E42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B753249-AF92-CFA7-3201-ED2C5B03EBE6}"/>
              </a:ext>
            </a:extLst>
          </p:cNvPr>
          <p:cNvSpPr/>
          <p:nvPr/>
        </p:nvSpPr>
        <p:spPr>
          <a:xfrm>
            <a:off x="-18913" y="-1"/>
            <a:ext cx="8908269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2CDC1F-5F7C-C81E-A381-CA7894130576}"/>
              </a:ext>
            </a:extLst>
          </p:cNvPr>
          <p:cNvSpPr txBox="1"/>
          <p:nvPr/>
        </p:nvSpPr>
        <p:spPr>
          <a:xfrm>
            <a:off x="-18912" y="108782"/>
            <a:ext cx="9000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Inverse Dynamics QP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8944407F-553C-1475-026A-3E5BDFEEF7B2}"/>
                  </a:ext>
                </a:extLst>
              </p:cNvPr>
              <p:cNvSpPr/>
              <p:nvPr/>
            </p:nvSpPr>
            <p:spPr>
              <a:xfrm>
                <a:off x="400983" y="1464698"/>
                <a:ext cx="11378194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We will define QP to calculate the torque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/>
                  <a:t> that minimizes the acceleration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/>
                  <a:t> and wrench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/>
                  <a:t> correction terms </a:t>
                </a:r>
                <a:endParaRPr lang="it-IT" sz="240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8944407F-553C-1475-026A-3E5BDFEEF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3" y="1464698"/>
                <a:ext cx="11378194" cy="1325563"/>
              </a:xfrm>
              <a:prstGeom prst="rect">
                <a:avLst/>
              </a:prstGeom>
              <a:blipFill>
                <a:blip r:embed="rId3"/>
                <a:stretch>
                  <a:fillRect l="-750" r="-1340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0B65B1FD-5076-F637-B34B-59436960F649}"/>
              </a:ext>
            </a:extLst>
          </p:cNvPr>
          <p:cNvGrpSpPr/>
          <p:nvPr/>
        </p:nvGrpSpPr>
        <p:grpSpPr>
          <a:xfrm>
            <a:off x="3767913" y="3429000"/>
            <a:ext cx="4644333" cy="2922056"/>
            <a:chOff x="573665" y="3021434"/>
            <a:chExt cx="4644333" cy="2922056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7BC6075C-AC27-190B-F2DF-F1E1EBADC7F2}"/>
                </a:ext>
              </a:extLst>
            </p:cNvPr>
            <p:cNvSpPr/>
            <p:nvPr/>
          </p:nvSpPr>
          <p:spPr>
            <a:xfrm>
              <a:off x="573665" y="3021434"/>
              <a:ext cx="4644333" cy="292205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969A807E-1739-66DA-9479-91BB0C9DD1AD}"/>
                    </a:ext>
                  </a:extLst>
                </p:cNvPr>
                <p:cNvSpPr txBox="1"/>
                <p:nvPr/>
              </p:nvSpPr>
              <p:spPr>
                <a:xfrm>
                  <a:off x="629264" y="3429000"/>
                  <a:ext cx="2605548" cy="495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lim>
                        </m:limLow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969A807E-1739-66DA-9479-91BB0C9DD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64" y="3429000"/>
                  <a:ext cx="2605548" cy="495136"/>
                </a:xfrm>
                <a:prstGeom prst="rect">
                  <a:avLst/>
                </a:prstGeom>
                <a:blipFill>
                  <a:blip r:embed="rId4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4E04E58F-A6D0-633D-64BF-1F3C921D1B51}"/>
                    </a:ext>
                  </a:extLst>
                </p:cNvPr>
                <p:cNvSpPr txBox="1"/>
                <p:nvPr/>
              </p:nvSpPr>
              <p:spPr>
                <a:xfrm>
                  <a:off x="913436" y="3924136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4E04E58F-A6D0-633D-64BF-1F3C921D1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436" y="3924136"/>
                  <a:ext cx="5486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r="-1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8A4E230B-97A4-A487-EB4C-35C49E93DDDA}"/>
                    </a:ext>
                  </a:extLst>
                </p:cNvPr>
                <p:cNvSpPr txBox="1"/>
                <p:nvPr/>
              </p:nvSpPr>
              <p:spPr>
                <a:xfrm>
                  <a:off x="1442411" y="3921667"/>
                  <a:ext cx="3775587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8A4E230B-97A4-A487-EB4C-35C49E93D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3921667"/>
                  <a:ext cx="3775587" cy="374270"/>
                </a:xfrm>
                <a:prstGeom prst="rect">
                  <a:avLst/>
                </a:prstGeom>
                <a:blipFill>
                  <a:blip r:embed="rId6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56598729-FE26-4105-EDF6-EF5CD8F6A066}"/>
                    </a:ext>
                  </a:extLst>
                </p:cNvPr>
                <p:cNvSpPr txBox="1"/>
                <p:nvPr/>
              </p:nvSpPr>
              <p:spPr>
                <a:xfrm>
                  <a:off x="1442411" y="4451524"/>
                  <a:ext cx="2494090" cy="3779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56598729-FE26-4105-EDF6-EF5CD8F6A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4451524"/>
                  <a:ext cx="2494090" cy="377989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E1149A7D-3F14-A493-764E-599805428C9F}"/>
                    </a:ext>
                  </a:extLst>
                </p:cNvPr>
                <p:cNvSpPr txBox="1"/>
                <p:nvPr/>
              </p:nvSpPr>
              <p:spPr>
                <a:xfrm>
                  <a:off x="1447903" y="4961377"/>
                  <a:ext cx="13892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E1149A7D-3F14-A493-764E-599805428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903" y="4961377"/>
                  <a:ext cx="138927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A6D390CC-0482-507E-6687-9AFAA718BE28}"/>
                    </a:ext>
                  </a:extLst>
                </p:cNvPr>
                <p:cNvSpPr txBox="1"/>
                <p:nvPr/>
              </p:nvSpPr>
              <p:spPr>
                <a:xfrm>
                  <a:off x="1442411" y="5439542"/>
                  <a:ext cx="153383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it-IT"/>
                    <a:t> </a:t>
                  </a:r>
                </a:p>
              </p:txBody>
            </p:sp>
          </mc:Choice>
          <mc:Fallback xmlns="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A6D390CC-0482-507E-6687-9AFAA718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5439542"/>
                  <a:ext cx="153383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2934A77-3CD2-054C-D601-6A6796122825}"/>
              </a:ext>
            </a:extLst>
          </p:cNvPr>
          <p:cNvSpPr/>
          <p:nvPr/>
        </p:nvSpPr>
        <p:spPr>
          <a:xfrm>
            <a:off x="-2300047" y="5274788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Cone </a:t>
            </a:r>
            <a:r>
              <a:rPr lang="it-IT" err="1"/>
              <a:t>condition</a:t>
            </a:r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862553B-27F9-6F4F-605A-611451FD41F4}"/>
              </a:ext>
            </a:extLst>
          </p:cNvPr>
          <p:cNvSpPr/>
          <p:nvPr/>
        </p:nvSpPr>
        <p:spPr>
          <a:xfrm>
            <a:off x="-2309758" y="4275012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Dynamics model 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12C073A-5A7B-7B9F-8050-49F0CA877E35}"/>
              </a:ext>
            </a:extLst>
          </p:cNvPr>
          <p:cNvSpPr/>
          <p:nvPr/>
        </p:nvSpPr>
        <p:spPr>
          <a:xfrm>
            <a:off x="12392532" y="4756044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Acceleration </a:t>
            </a:r>
            <a:r>
              <a:rPr lang="it-IT" err="1"/>
              <a:t>condition</a:t>
            </a:r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9316FB3-6C88-531F-31E5-D7EB0505C91A}"/>
              </a:ext>
            </a:extLst>
          </p:cNvPr>
          <p:cNvSpPr/>
          <p:nvPr/>
        </p:nvSpPr>
        <p:spPr>
          <a:xfrm>
            <a:off x="12392532" y="5739735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Torque </a:t>
            </a:r>
            <a:r>
              <a:rPr lang="it-IT" err="1"/>
              <a:t>condition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598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9D2E-DBDC-0066-1B1A-2366EC84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F273A12-6C57-1E13-A844-809016370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C54F40C-F665-3BC8-D8CE-F3621569E2F7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298E056-01D8-AAE2-54BD-1A8D996D0A80}"/>
              </a:ext>
            </a:extLst>
          </p:cNvPr>
          <p:cNvSpPr/>
          <p:nvPr/>
        </p:nvSpPr>
        <p:spPr>
          <a:xfrm>
            <a:off x="-18912" y="-1"/>
            <a:ext cx="8954568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D4667E-AAC5-9330-926A-C522D97A0803}"/>
              </a:ext>
            </a:extLst>
          </p:cNvPr>
          <p:cNvSpPr txBox="1"/>
          <p:nvPr/>
        </p:nvSpPr>
        <p:spPr>
          <a:xfrm>
            <a:off x="-18912" y="108782"/>
            <a:ext cx="90703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Inverse Dynamics QP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9591E58-6124-950D-073E-51BD3ED9A68F}"/>
                  </a:ext>
                </a:extLst>
              </p:cNvPr>
              <p:cNvSpPr/>
              <p:nvPr/>
            </p:nvSpPr>
            <p:spPr>
              <a:xfrm>
                <a:off x="400983" y="1464698"/>
                <a:ext cx="11378194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We will define QP to calculate the torque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/>
                  <a:t> that minimizes the acceleration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̈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/>
                  <a:t> and wrench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𝛿𝜆</m:t>
                    </m:r>
                  </m:oMath>
                </a14:m>
                <a:r>
                  <a:rPr lang="en-US" sz="2400"/>
                  <a:t> correction terms </a:t>
                </a:r>
                <a:endParaRPr lang="it-IT" sz="240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9591E58-6124-950D-073E-51BD3ED9A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3" y="1464698"/>
                <a:ext cx="11378194" cy="1325563"/>
              </a:xfrm>
              <a:prstGeom prst="rect">
                <a:avLst/>
              </a:prstGeom>
              <a:blipFill>
                <a:blip r:embed="rId3"/>
                <a:stretch>
                  <a:fillRect l="-750" r="-1340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DDB5F62E-C8DB-0983-F3C2-220A916C05B8}"/>
              </a:ext>
            </a:extLst>
          </p:cNvPr>
          <p:cNvSpPr/>
          <p:nvPr/>
        </p:nvSpPr>
        <p:spPr>
          <a:xfrm rot="10800000">
            <a:off x="2471550" y="4353983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EA3C55EC-8A5D-5A6F-11D4-98E63F5550ED}"/>
              </a:ext>
            </a:extLst>
          </p:cNvPr>
          <p:cNvSpPr/>
          <p:nvPr/>
        </p:nvSpPr>
        <p:spPr>
          <a:xfrm>
            <a:off x="8607585" y="4874558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31647BDB-1D8C-4258-559D-9EA3E7CCBA64}"/>
              </a:ext>
            </a:extLst>
          </p:cNvPr>
          <p:cNvSpPr/>
          <p:nvPr/>
        </p:nvSpPr>
        <p:spPr>
          <a:xfrm rot="10800000">
            <a:off x="2471549" y="5393302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6FA5A0DC-B36F-9CEB-F4C2-5A0496BDB31F}"/>
              </a:ext>
            </a:extLst>
          </p:cNvPr>
          <p:cNvSpPr/>
          <p:nvPr/>
        </p:nvSpPr>
        <p:spPr>
          <a:xfrm>
            <a:off x="8607586" y="5847108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C907AEA-6ACA-29D1-CF98-6F2A6B975537}"/>
              </a:ext>
            </a:extLst>
          </p:cNvPr>
          <p:cNvSpPr/>
          <p:nvPr/>
        </p:nvSpPr>
        <p:spPr>
          <a:xfrm>
            <a:off x="229793" y="5274788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Cone </a:t>
            </a:r>
            <a:r>
              <a:rPr lang="it-IT" err="1"/>
              <a:t>condition</a:t>
            </a:r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5990D40-AAA4-0B23-0639-11FBC440ACEC}"/>
              </a:ext>
            </a:extLst>
          </p:cNvPr>
          <p:cNvSpPr/>
          <p:nvPr/>
        </p:nvSpPr>
        <p:spPr>
          <a:xfrm>
            <a:off x="220082" y="4275012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Dynamics model 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2AC4786-6A5A-2803-A1A4-BB1AA44FD508}"/>
              </a:ext>
            </a:extLst>
          </p:cNvPr>
          <p:cNvSpPr/>
          <p:nvPr/>
        </p:nvSpPr>
        <p:spPr>
          <a:xfrm>
            <a:off x="9720452" y="4756044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Acceleration </a:t>
            </a:r>
            <a:r>
              <a:rPr lang="it-IT" err="1"/>
              <a:t>condition</a:t>
            </a:r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E9DD329-535D-6330-222A-F35F83791D9F}"/>
              </a:ext>
            </a:extLst>
          </p:cNvPr>
          <p:cNvSpPr/>
          <p:nvPr/>
        </p:nvSpPr>
        <p:spPr>
          <a:xfrm>
            <a:off x="9720452" y="5739735"/>
            <a:ext cx="2166662" cy="58407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Torque </a:t>
            </a:r>
            <a:r>
              <a:rPr lang="it-IT" err="1"/>
              <a:t>condition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9A6E9D-9D6E-26A1-B031-CAFA50547C1F}"/>
                  </a:ext>
                </a:extLst>
              </p:cNvPr>
              <p:cNvSpPr txBox="1"/>
              <p:nvPr/>
            </p:nvSpPr>
            <p:spPr>
              <a:xfrm>
                <a:off x="4636659" y="4859090"/>
                <a:ext cx="2494090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A9A6E9D-9D6E-26A1-B031-CAFA5054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59" y="4859090"/>
                <a:ext cx="2494090" cy="377989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FB17D1EB-FC3C-49B5-8E7F-AAB615BF4B86}"/>
              </a:ext>
            </a:extLst>
          </p:cNvPr>
          <p:cNvGrpSpPr/>
          <p:nvPr/>
        </p:nvGrpSpPr>
        <p:grpSpPr>
          <a:xfrm>
            <a:off x="3767913" y="3429000"/>
            <a:ext cx="4644333" cy="2922056"/>
            <a:chOff x="573665" y="3021434"/>
            <a:chExt cx="4644333" cy="2922056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F4A55CB0-4999-DD7B-46C3-0D78A76B58A8}"/>
                </a:ext>
              </a:extLst>
            </p:cNvPr>
            <p:cNvSpPr/>
            <p:nvPr/>
          </p:nvSpPr>
          <p:spPr>
            <a:xfrm>
              <a:off x="573665" y="3021434"/>
              <a:ext cx="4644333" cy="292205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E6BA9E27-F48D-026D-AED7-200F76BD3D0A}"/>
                    </a:ext>
                  </a:extLst>
                </p:cNvPr>
                <p:cNvSpPr txBox="1"/>
                <p:nvPr/>
              </p:nvSpPr>
              <p:spPr>
                <a:xfrm>
                  <a:off x="629264" y="3429000"/>
                  <a:ext cx="2605548" cy="495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lim>
                        </m:limLow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E6BA9E27-F48D-026D-AED7-200F76BD3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64" y="3429000"/>
                  <a:ext cx="2605548" cy="495136"/>
                </a:xfrm>
                <a:prstGeom prst="rect">
                  <a:avLst/>
                </a:prstGeom>
                <a:blipFill>
                  <a:blip r:embed="rId5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B59A11D6-5D72-61C4-85C9-58DD0A5DD90C}"/>
                    </a:ext>
                  </a:extLst>
                </p:cNvPr>
                <p:cNvSpPr txBox="1"/>
                <p:nvPr/>
              </p:nvSpPr>
              <p:spPr>
                <a:xfrm>
                  <a:off x="913436" y="3924136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B59A11D6-5D72-61C4-85C9-58DD0A5DD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436" y="3924136"/>
                  <a:ext cx="54864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087B22E1-7D5B-6C34-7182-FEB889B010F8}"/>
                    </a:ext>
                  </a:extLst>
                </p:cNvPr>
                <p:cNvSpPr txBox="1"/>
                <p:nvPr/>
              </p:nvSpPr>
              <p:spPr>
                <a:xfrm>
                  <a:off x="1442411" y="3921667"/>
                  <a:ext cx="3775587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t-IT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𝛿𝜆</m:t>
                            </m:r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087B22E1-7D5B-6C34-7182-FEB889B01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3921667"/>
                  <a:ext cx="3775587" cy="374270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0F2DFA5-90B1-AC79-F5F0-15623F6B4811}"/>
                    </a:ext>
                  </a:extLst>
                </p:cNvPr>
                <p:cNvSpPr txBox="1"/>
                <p:nvPr/>
              </p:nvSpPr>
              <p:spPr>
                <a:xfrm>
                  <a:off x="1442411" y="4451524"/>
                  <a:ext cx="2494090" cy="3779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70F2DFA5-90B1-AC79-F5F0-15623F6B4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4451524"/>
                  <a:ext cx="2494090" cy="377989"/>
                </a:xfrm>
                <a:prstGeom prst="rect">
                  <a:avLst/>
                </a:prstGeom>
                <a:blipFill>
                  <a:blip r:embed="rId4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151F54CB-5471-F26C-7EE1-01488EF877C7}"/>
                    </a:ext>
                  </a:extLst>
                </p:cNvPr>
                <p:cNvSpPr txBox="1"/>
                <p:nvPr/>
              </p:nvSpPr>
              <p:spPr>
                <a:xfrm>
                  <a:off x="1447903" y="4961377"/>
                  <a:ext cx="13892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𝛿𝜆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l-G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151F54CB-5471-F26C-7EE1-01488EF87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903" y="4961377"/>
                  <a:ext cx="138927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D38574FF-9B64-3DDF-0814-A8A7497507E8}"/>
                    </a:ext>
                  </a:extLst>
                </p:cNvPr>
                <p:cNvSpPr txBox="1"/>
                <p:nvPr/>
              </p:nvSpPr>
              <p:spPr>
                <a:xfrm>
                  <a:off x="1442411" y="5439542"/>
                  <a:ext cx="153383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it-IT"/>
                    <a:t> </a:t>
                  </a:r>
                </a:p>
              </p:txBody>
            </p:sp>
          </mc:Choice>
          <mc:Fallback xmlns="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D38574FF-9B64-3DDF-0814-A8A749750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411" y="5439542"/>
                  <a:ext cx="153383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356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5F54-C78D-6557-AF56-93107937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1777D93-7E52-2D6C-5F2B-FFB9FE3C4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0D47CC2-00B2-372A-6570-08BF59381417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AEE86A9-3EFF-FABC-B0A3-FD923F88B460}"/>
              </a:ext>
            </a:extLst>
          </p:cNvPr>
          <p:cNvSpPr/>
          <p:nvPr/>
        </p:nvSpPr>
        <p:spPr>
          <a:xfrm>
            <a:off x="-18913" y="-1"/>
            <a:ext cx="525950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16F3FA-D477-97C2-024C-522FFADD9DBB}"/>
              </a:ext>
            </a:extLst>
          </p:cNvPr>
          <p:cNvSpPr txBox="1"/>
          <p:nvPr/>
        </p:nvSpPr>
        <p:spPr>
          <a:xfrm>
            <a:off x="-18912" y="108782"/>
            <a:ext cx="525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9" name="Immagine 8" descr="Immagine che contiene automa meccanico, robot, giocattolo, Mecha&#10;&#10;Il contenuto generato dall'IA potrebbe non essere corretto.">
            <a:extLst>
              <a:ext uri="{FF2B5EF4-FFF2-40B4-BE49-F238E27FC236}">
                <a16:creationId xmlns:a16="http://schemas.microsoft.com/office/drawing/2014/main" id="{D74DF99D-C097-7D55-D990-252D8A9EA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55" y="1325562"/>
            <a:ext cx="3153490" cy="5532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2F3FB034-4AD0-360C-2F72-A3C4347E92FB}"/>
                  </a:ext>
                </a:extLst>
              </p:cNvPr>
              <p:cNvSpPr/>
              <p:nvPr/>
            </p:nvSpPr>
            <p:spPr>
              <a:xfrm>
                <a:off x="738259" y="1706201"/>
                <a:ext cx="10715482" cy="939592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Simulations </a:t>
                </a:r>
                <a:r>
                  <a:rPr lang="it-IT" sz="2400" err="1"/>
                  <a:t>have</a:t>
                </a:r>
                <a:r>
                  <a:rPr lang="it-IT" sz="2400"/>
                  <a:t> </a:t>
                </a:r>
                <a:r>
                  <a:rPr lang="it-IT" sz="2400" err="1"/>
                  <a:t>been</a:t>
                </a:r>
                <a:r>
                  <a:rPr lang="it-IT" sz="2400"/>
                  <a:t> </a:t>
                </a:r>
                <a:r>
                  <a:rPr lang="it-IT" sz="2400" err="1"/>
                  <a:t>performed</a:t>
                </a:r>
                <a:r>
                  <a:rPr lang="it-IT" sz="2400"/>
                  <a:t> </a:t>
                </a:r>
                <a:r>
                  <a:rPr lang="it-IT" sz="2400" err="1"/>
                  <a:t>using</a:t>
                </a:r>
                <a:r>
                  <a:rPr lang="it-IT" sz="2400"/>
                  <a:t> </a:t>
                </a:r>
                <a:r>
                  <a:rPr lang="it-IT" sz="2400" err="1"/>
                  <a:t>Talos</a:t>
                </a:r>
                <a:r>
                  <a:rPr lang="it-IT" sz="2400"/>
                  <a:t> robot, </a:t>
                </a:r>
                <a:r>
                  <a:rPr lang="it-IT" sz="2400" err="1"/>
                  <a:t>which</a:t>
                </a:r>
                <a:r>
                  <a:rPr lang="it-IT" sz="2400"/>
                  <a:t> </a:t>
                </a:r>
                <a:r>
                  <a:rPr lang="it-IT" sz="2400" err="1"/>
                  <a:t>has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it-IT" sz="2400"/>
                  <a:t> joints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2400"/>
                  <a:t> </a:t>
                </a:r>
                <a:r>
                  <a:rPr lang="it-IT" sz="2400" err="1"/>
                  <a:t>dimensions</a:t>
                </a:r>
                <a:r>
                  <a:rPr lang="it-IT" sz="2400"/>
                  <a:t> of </a:t>
                </a:r>
                <a:r>
                  <a:rPr lang="it-IT" sz="2400" err="1"/>
                  <a:t>configuration</a:t>
                </a:r>
                <a:r>
                  <a:rPr lang="it-IT" sz="2400"/>
                  <a:t> </a:t>
                </a:r>
                <a:r>
                  <a:rPr lang="it-IT" sz="2400" err="1"/>
                  <a:t>space</a:t>
                </a:r>
                <a:r>
                  <a:rPr lang="it-IT" sz="2400"/>
                  <a:t> </a:t>
                </a:r>
                <a:r>
                  <a:rPr lang="it-IT" sz="2400" err="1"/>
                  <a:t>is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it-IT" sz="2400"/>
                  <a:t>  and the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it-IT" sz="2400"/>
                  <a:t> </a:t>
                </a: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2F3FB034-4AD0-360C-2F72-A3C4347E9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1706201"/>
                <a:ext cx="10715482" cy="939592"/>
              </a:xfrm>
              <a:prstGeom prst="rect">
                <a:avLst/>
              </a:prstGeom>
              <a:blipFill>
                <a:blip r:embed="rId4"/>
                <a:stretch>
                  <a:fillRect t="-1299" b="-9091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A2F3118F-E65A-F87F-63A3-43BD4ACE7E26}"/>
                  </a:ext>
                </a:extLst>
              </p:cNvPr>
              <p:cNvSpPr/>
              <p:nvPr/>
            </p:nvSpPr>
            <p:spPr>
              <a:xfrm>
                <a:off x="738259" y="2897597"/>
                <a:ext cx="10715482" cy="939592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 err="1"/>
                  <a:t>Prediction</a:t>
                </a:r>
                <a:r>
                  <a:rPr lang="it-IT" sz="2400"/>
                  <a:t> </a:t>
                </a:r>
                <a:r>
                  <a:rPr lang="it-IT" sz="2400" err="1"/>
                  <a:t>horizon</a:t>
                </a:r>
                <a:r>
                  <a:rPr lang="it-IT" sz="2400"/>
                  <a:t> </a:t>
                </a:r>
                <a:r>
                  <a:rPr lang="it-IT" sz="2400" err="1"/>
                  <a:t>is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it-IT" sz="2400"/>
                  <a:t> with </a:t>
                </a:r>
                <a:r>
                  <a:rPr lang="it-IT" sz="2400" err="1"/>
                  <a:t>timestep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A2F3118F-E65A-F87F-63A3-43BD4ACE7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2897597"/>
                <a:ext cx="10715482" cy="939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A7D9921-2C5F-E51F-C2E2-A049F40E16CC}"/>
                  </a:ext>
                </a:extLst>
              </p:cNvPr>
              <p:cNvSpPr/>
              <p:nvPr/>
            </p:nvSpPr>
            <p:spPr>
              <a:xfrm>
                <a:off x="738259" y="4088993"/>
                <a:ext cx="10715482" cy="1048358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Bullet </a:t>
                </a:r>
                <a:r>
                  <a:rPr lang="it-IT" sz="2400" err="1"/>
                  <a:t>simulation</a:t>
                </a:r>
                <a:r>
                  <a:rPr lang="it-IT" sz="2400"/>
                  <a:t> </a:t>
                </a:r>
                <a:r>
                  <a:rPr lang="it-IT" sz="2400" err="1"/>
                  <a:t>runs</a:t>
                </a:r>
                <a:r>
                  <a:rPr lang="it-IT" sz="2400"/>
                  <a:t> </a:t>
                </a:r>
                <a:r>
                  <a:rPr lang="it-IT" sz="2400" err="1"/>
                  <a:t>at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it-IT" sz="2400"/>
                  <a:t>.  A MPC new policy </a:t>
                </a:r>
                <a:r>
                  <a:rPr lang="it-IT" sz="2400" err="1"/>
                  <a:t>is</a:t>
                </a:r>
                <a:r>
                  <a:rPr lang="it-IT" sz="2400"/>
                  <a:t> </a:t>
                </a:r>
                <a:r>
                  <a:rPr lang="it-IT" sz="2400" err="1"/>
                  <a:t>been</a:t>
                </a:r>
                <a:r>
                  <a:rPr lang="it-IT" sz="2400"/>
                  <a:t> </a:t>
                </a:r>
                <a:r>
                  <a:rPr lang="it-IT" sz="2400" err="1"/>
                  <a:t>evaluated</a:t>
                </a:r>
                <a:r>
                  <a:rPr lang="it-IT" sz="2400"/>
                  <a:t> </a:t>
                </a:r>
                <a:r>
                  <a:rPr lang="it-IT" sz="2400" err="1"/>
                  <a:t>every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it-IT" sz="2400"/>
                  <a:t> </a:t>
                </a:r>
                <a:r>
                  <a:rPr lang="it-IT" sz="2400" err="1"/>
                  <a:t>simulation</a:t>
                </a:r>
                <a:r>
                  <a:rPr lang="it-IT" sz="2400"/>
                  <a:t> step</a:t>
                </a:r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A7D9921-2C5F-E51F-C2E2-A049F40E1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4088993"/>
                <a:ext cx="10715482" cy="1048358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C518FD2E-5885-3BAB-C5EF-4D2FCBB9AB22}"/>
              </a:ext>
            </a:extLst>
          </p:cNvPr>
          <p:cNvSpPr/>
          <p:nvPr/>
        </p:nvSpPr>
        <p:spPr>
          <a:xfrm>
            <a:off x="738259" y="5389155"/>
            <a:ext cx="10715482" cy="1048358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 simulations, attempts have been made to reduce the computational load by decreasing the prediction horizon or increasing the timestep but this leads to unstable </a:t>
            </a:r>
            <a:r>
              <a:rPr lang="en-US" sz="2400" err="1"/>
              <a:t>behaviour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065660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5CF93-8B52-5F53-5204-4751261F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automa meccanico, robot, giocattolo, Mecha">
            <a:extLst>
              <a:ext uri="{FF2B5EF4-FFF2-40B4-BE49-F238E27FC236}">
                <a16:creationId xmlns:a16="http://schemas.microsoft.com/office/drawing/2014/main" id="{B07D7388-E55E-B7D5-BDD9-A56152FD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55" y="1325562"/>
            <a:ext cx="3153490" cy="5532438"/>
          </a:xfrm>
          <a:prstGeom prst="rect">
            <a:avLst/>
          </a:prstGeom>
        </p:spPr>
      </p:pic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BDDBA74-88A5-B710-A5CC-808D2A9B1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772CE6B-AECC-28C9-7F1F-E5696BD590CF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90ED310F-83EE-8C0E-AF03-C8C275642B89}"/>
                  </a:ext>
                </a:extLst>
              </p:cNvPr>
              <p:cNvSpPr/>
              <p:nvPr/>
            </p:nvSpPr>
            <p:spPr>
              <a:xfrm>
                <a:off x="732340" y="1454397"/>
                <a:ext cx="10715482" cy="939592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ATTENTION: </a:t>
                </a:r>
                <a:r>
                  <a:rPr lang="it-IT" sz="2400" err="1"/>
                  <a:t>Centroidal</a:t>
                </a:r>
                <a:r>
                  <a:rPr lang="it-IT" sz="2400"/>
                  <a:t> model </a:t>
                </a:r>
                <a:r>
                  <a:rPr lang="it-IT" sz="2400" err="1"/>
                  <a:t>is</a:t>
                </a:r>
                <a:r>
                  <a:rPr lang="it-IT" sz="2400"/>
                  <a:t> the </a:t>
                </a:r>
                <a:r>
                  <a:rPr lang="it-IT" sz="2400" err="1"/>
                  <a:t>only</a:t>
                </a:r>
                <a:r>
                  <a:rPr lang="it-IT" sz="2400"/>
                  <a:t> one </a:t>
                </a:r>
                <a:r>
                  <a:rPr lang="it-IT" sz="2400" err="1"/>
                  <a:t>that</a:t>
                </a:r>
                <a:r>
                  <a:rPr lang="it-IT" sz="2400"/>
                  <a:t> </a:t>
                </a:r>
                <a:r>
                  <a:rPr lang="it-IT" sz="2400" err="1"/>
                  <a:t>perform</a:t>
                </a:r>
                <a:r>
                  <a:rPr lang="it-IT" sz="2400"/>
                  <a:t> MPC in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90ED310F-83EE-8C0E-AF03-C8C27564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0" y="1454397"/>
                <a:ext cx="10715482" cy="939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0EC8AEB-0253-10ED-4123-A7D6E8842CCC}"/>
                  </a:ext>
                </a:extLst>
              </p:cNvPr>
              <p:cNvSpPr/>
              <p:nvPr/>
            </p:nvSpPr>
            <p:spPr>
              <a:xfrm>
                <a:off x="732340" y="2659978"/>
                <a:ext cx="10715482" cy="939592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/>
                  <a:t>ASSUMPTION: </a:t>
                </a:r>
                <a:r>
                  <a:rPr lang="it-IT" sz="2400" err="1"/>
                  <a:t>every</a:t>
                </a:r>
                <a:r>
                  <a:rPr lang="it-IT" sz="2400"/>
                  <a:t> model works </a:t>
                </a:r>
                <a:r>
                  <a:rPr lang="it-IT" sz="2400" err="1"/>
                  <a:t>at</a:t>
                </a:r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it-IT" sz="2400"/>
                  <a:t> </a:t>
                </a:r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0EC8AEB-0253-10ED-4123-A7D6E8842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0" y="2659978"/>
                <a:ext cx="10715482" cy="939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0CBF7264-88CE-02E0-3A9B-96C4021A0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1746758"/>
                  </p:ext>
                </p:extLst>
              </p:nvPr>
            </p:nvGraphicFramePr>
            <p:xfrm>
              <a:off x="732340" y="3837189"/>
              <a:ext cx="10715482" cy="2828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627">
                      <a:extLst>
                        <a:ext uri="{9D8B030D-6E8A-4147-A177-3AD203B41FA5}">
                          <a16:colId xmlns:a16="http://schemas.microsoft.com/office/drawing/2014/main" val="985834602"/>
                        </a:ext>
                      </a:extLst>
                    </a:gridCol>
                    <a:gridCol w="2141627">
                      <a:extLst>
                        <a:ext uri="{9D8B030D-6E8A-4147-A177-3AD203B41FA5}">
                          <a16:colId xmlns:a16="http://schemas.microsoft.com/office/drawing/2014/main" val="2917814671"/>
                        </a:ext>
                      </a:extLst>
                    </a:gridCol>
                    <a:gridCol w="2134282">
                      <a:extLst>
                        <a:ext uri="{9D8B030D-6E8A-4147-A177-3AD203B41FA5}">
                          <a16:colId xmlns:a16="http://schemas.microsoft.com/office/drawing/2014/main" val="3500869011"/>
                        </a:ext>
                      </a:extLst>
                    </a:gridCol>
                    <a:gridCol w="2148973">
                      <a:extLst>
                        <a:ext uri="{9D8B030D-6E8A-4147-A177-3AD203B41FA5}">
                          <a16:colId xmlns:a16="http://schemas.microsoft.com/office/drawing/2014/main" val="2732972738"/>
                        </a:ext>
                      </a:extLst>
                    </a:gridCol>
                    <a:gridCol w="2148973">
                      <a:extLst>
                        <a:ext uri="{9D8B030D-6E8A-4147-A177-3AD203B41FA5}">
                          <a16:colId xmlns:a16="http://schemas.microsoft.com/office/drawing/2014/main" val="3301291400"/>
                        </a:ext>
                      </a:extLst>
                    </a:gridCol>
                  </a:tblGrid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Model</a:t>
                          </a:r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Mean MPC Solving Time (</a:t>
                          </a:r>
                          <a14:m>
                            <m:oMath xmlns:m="http://schemas.openxmlformats.org/officeDocument/2006/math"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𝒎𝒔</m:t>
                              </m:r>
                            </m:oMath>
                          </a14:m>
                          <a:r>
                            <a:rPr lang="it-IT"/>
                            <a:t>)</a:t>
                          </a:r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/>
                            <a:t>Std </a:t>
                          </a:r>
                          <a:r>
                            <a:rPr lang="it-IT" err="1"/>
                            <a:t>Deviation</a:t>
                          </a:r>
                          <a:r>
                            <a:rPr lang="it-IT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𝒎𝒔</m:t>
                              </m:r>
                            </m:oMath>
                          </a14:m>
                          <a:r>
                            <a:rPr lang="it-IT"/>
                            <a:t>)</a:t>
                          </a:r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/>
                            <a:t>MPC </a:t>
                          </a:r>
                          <a:r>
                            <a:rPr lang="it-IT" err="1"/>
                            <a:t>Decision</a:t>
                          </a:r>
                          <a:r>
                            <a:rPr lang="it-IT"/>
                            <a:t> </a:t>
                          </a:r>
                          <a:r>
                            <a:rPr lang="it-IT" err="1"/>
                            <a:t>Variables</a:t>
                          </a:r>
                          <a:endParaRPr lang="it-IT"/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/>
                            <a:t>MPC </a:t>
                          </a:r>
                          <a:r>
                            <a:rPr lang="it-IT" err="1"/>
                            <a:t>Constraints</a:t>
                          </a:r>
                          <a:endParaRPr lang="it-IT"/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544812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 err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Centroidal</a:t>
                          </a:r>
                          <a:endParaRPr lang="it-IT" b="1">
                            <a:solidFill>
                              <a:schemeClr val="bg1">
                                <a:lumMod val="9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2.67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0.280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2.100</a:t>
                          </a:r>
                        </a:p>
                        <a:p>
                          <a:endParaRPr lang="it-IT">
                            <a:solidFill>
                              <a:schemeClr val="bg1">
                                <a:lumMod val="9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34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800" kern="12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4137894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Kino-dynamics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20.3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1.62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9.100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0612383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Full dynamics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24.1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2.69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7.900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122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172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0CBF7264-88CE-02E0-3A9B-96C4021A0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1746758"/>
                  </p:ext>
                </p:extLst>
              </p:nvPr>
            </p:nvGraphicFramePr>
            <p:xfrm>
              <a:off x="732340" y="3837189"/>
              <a:ext cx="10715482" cy="2828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627">
                      <a:extLst>
                        <a:ext uri="{9D8B030D-6E8A-4147-A177-3AD203B41FA5}">
                          <a16:colId xmlns:a16="http://schemas.microsoft.com/office/drawing/2014/main" val="985834602"/>
                        </a:ext>
                      </a:extLst>
                    </a:gridCol>
                    <a:gridCol w="2141627">
                      <a:extLst>
                        <a:ext uri="{9D8B030D-6E8A-4147-A177-3AD203B41FA5}">
                          <a16:colId xmlns:a16="http://schemas.microsoft.com/office/drawing/2014/main" val="2917814671"/>
                        </a:ext>
                      </a:extLst>
                    </a:gridCol>
                    <a:gridCol w="2134282">
                      <a:extLst>
                        <a:ext uri="{9D8B030D-6E8A-4147-A177-3AD203B41FA5}">
                          <a16:colId xmlns:a16="http://schemas.microsoft.com/office/drawing/2014/main" val="3500869011"/>
                        </a:ext>
                      </a:extLst>
                    </a:gridCol>
                    <a:gridCol w="2148973">
                      <a:extLst>
                        <a:ext uri="{9D8B030D-6E8A-4147-A177-3AD203B41FA5}">
                          <a16:colId xmlns:a16="http://schemas.microsoft.com/office/drawing/2014/main" val="2732972738"/>
                        </a:ext>
                      </a:extLst>
                    </a:gridCol>
                    <a:gridCol w="2148973">
                      <a:extLst>
                        <a:ext uri="{9D8B030D-6E8A-4147-A177-3AD203B41FA5}">
                          <a16:colId xmlns:a16="http://schemas.microsoft.com/office/drawing/2014/main" val="3301291400"/>
                        </a:ext>
                      </a:extLst>
                    </a:gridCol>
                  </a:tblGrid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/>
                            <a:t>Model</a:t>
                          </a:r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310" r="-301136" b="-302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143" t="-4310" r="-202857" b="-302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/>
                            <a:t>MPC </a:t>
                          </a:r>
                          <a:r>
                            <a:rPr lang="it-IT" err="1"/>
                            <a:t>Decision</a:t>
                          </a:r>
                          <a:r>
                            <a:rPr lang="it-IT"/>
                            <a:t> </a:t>
                          </a:r>
                          <a:r>
                            <a:rPr lang="it-IT" err="1"/>
                            <a:t>Variables</a:t>
                          </a:r>
                          <a:endParaRPr lang="it-IT"/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/>
                            <a:t>MPC </a:t>
                          </a:r>
                          <a:r>
                            <a:rPr lang="it-IT" err="1"/>
                            <a:t>Constraints</a:t>
                          </a:r>
                          <a:endParaRPr lang="it-IT"/>
                        </a:p>
                      </a:txBody>
                      <a:tcPr>
                        <a:solidFill>
                          <a:srgbClr val="66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544812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 err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Centroidal</a:t>
                          </a:r>
                          <a:endParaRPr lang="it-IT" b="1">
                            <a:solidFill>
                              <a:schemeClr val="bg1">
                                <a:lumMod val="9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2.67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0.280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2.100</a:t>
                          </a:r>
                        </a:p>
                        <a:p>
                          <a:endParaRPr lang="it-IT">
                            <a:solidFill>
                              <a:schemeClr val="bg1">
                                <a:lumMod val="9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34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800" kern="12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4137894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Kino-dynamics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20.3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1.62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9.100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0612383"/>
                      </a:ext>
                    </a:extLst>
                  </a:tr>
                  <a:tr h="707244">
                    <a:tc>
                      <a:txBody>
                        <a:bodyPr/>
                        <a:lstStyle/>
                        <a:p>
                          <a:r>
                            <a:rPr lang="it-IT" b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Full dynamics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24.1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2.69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7.900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122</a:t>
                          </a:r>
                        </a:p>
                      </a:txBody>
                      <a:tcPr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172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380E1905-EB2D-4B3E-E96E-FB315BDA1914}"/>
              </a:ext>
            </a:extLst>
          </p:cNvPr>
          <p:cNvSpPr/>
          <p:nvPr/>
        </p:nvSpPr>
        <p:spPr>
          <a:xfrm>
            <a:off x="-18913" y="-1"/>
            <a:ext cx="525950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472A8F-3DBE-E4C1-74B8-C366022DC197}"/>
              </a:ext>
            </a:extLst>
          </p:cNvPr>
          <p:cNvSpPr txBox="1"/>
          <p:nvPr/>
        </p:nvSpPr>
        <p:spPr>
          <a:xfrm>
            <a:off x="-18912" y="108782"/>
            <a:ext cx="525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262334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5FFA-60CF-8345-825B-D1CB4603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utoma meccanico, robot, giocattolo, Mecha">
            <a:extLst>
              <a:ext uri="{FF2B5EF4-FFF2-40B4-BE49-F238E27FC236}">
                <a16:creationId xmlns:a16="http://schemas.microsoft.com/office/drawing/2014/main" id="{2C83C76F-E36C-54CB-DD68-FCF66DB59B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55" y="1325562"/>
            <a:ext cx="3153490" cy="5532438"/>
          </a:xfrm>
          <a:prstGeom prst="rect">
            <a:avLst/>
          </a:prstGeom>
        </p:spPr>
      </p:pic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6281880-38B1-25E7-41C4-7D3EF6E5E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E782832-1BD3-E128-53CA-747CB9B8FBB4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EB1DF91-97FB-6EFA-22FA-36BDCF50AA3D}"/>
              </a:ext>
            </a:extLst>
          </p:cNvPr>
          <p:cNvSpPr/>
          <p:nvPr/>
        </p:nvSpPr>
        <p:spPr>
          <a:xfrm>
            <a:off x="5928852" y="1800222"/>
            <a:ext cx="6154993" cy="104009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 this experiment, we measured the maximum step length that the proposed models are able to reach</a:t>
            </a:r>
            <a:endParaRPr lang="it-IT" sz="24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605B020-2475-CE5A-7959-30295677F51C}"/>
              </a:ext>
            </a:extLst>
          </p:cNvPr>
          <p:cNvSpPr/>
          <p:nvPr/>
        </p:nvSpPr>
        <p:spPr>
          <a:xfrm>
            <a:off x="5920110" y="3496176"/>
            <a:ext cx="6113106" cy="69315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simulation is successful if the robot manages to take 4 steps before stopping</a:t>
            </a:r>
            <a:endParaRPr lang="it-IT" sz="24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48F96EC-78A0-82D7-FD53-8BCFF2A6DF2A}"/>
              </a:ext>
            </a:extLst>
          </p:cNvPr>
          <p:cNvSpPr/>
          <p:nvPr/>
        </p:nvSpPr>
        <p:spPr>
          <a:xfrm>
            <a:off x="-18912" y="-1"/>
            <a:ext cx="9212074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85BB5B-CCB5-49CE-717D-53434C3672FA}"/>
              </a:ext>
            </a:extLst>
          </p:cNvPr>
          <p:cNvSpPr txBox="1"/>
          <p:nvPr/>
        </p:nvSpPr>
        <p:spPr>
          <a:xfrm>
            <a:off x="-18913" y="108782"/>
            <a:ext cx="8949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Step </a:t>
            </a:r>
            <a:r>
              <a:rPr lang="it-IT" sz="6600" err="1">
                <a:solidFill>
                  <a:schemeClr val="bg1"/>
                </a:solidFill>
              </a:rPr>
              <a:t>Length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48656F1-3BFD-E6A3-B5A7-A6C286E0C548}"/>
              </a:ext>
            </a:extLst>
          </p:cNvPr>
          <p:cNvSpPr/>
          <p:nvPr/>
        </p:nvSpPr>
        <p:spPr>
          <a:xfrm>
            <a:off x="5920110" y="5182048"/>
            <a:ext cx="6113106" cy="100584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kino-dynamic scheme is more robust than full dynamics and centroidal dynamics, which are quite comparable</a:t>
            </a:r>
            <a:endParaRPr lang="it-IT" sz="2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8B3A07-F378-2378-2ABF-C369CCA8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" y="2203771"/>
            <a:ext cx="5385068" cy="37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8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raight-opt">
            <a:hlinkClick r:id="" action="ppaction://media"/>
            <a:extLst>
              <a:ext uri="{FF2B5EF4-FFF2-40B4-BE49-F238E27FC236}">
                <a16:creationId xmlns:a16="http://schemas.microsoft.com/office/drawing/2014/main" id="{C64CD294-4FB0-D318-F83E-E0292F91E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24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992C-BE57-22EE-1AB1-EFF6E905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E694F3EB-E531-3895-0287-E28F7EDDC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F0EF9AB-451B-74F0-2FD8-11F7E9E6927B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EDAC60-4504-5FF0-369D-BDABBAEAE86E}"/>
              </a:ext>
            </a:extLst>
          </p:cNvPr>
          <p:cNvSpPr/>
          <p:nvPr/>
        </p:nvSpPr>
        <p:spPr>
          <a:xfrm>
            <a:off x="-18913" y="-1"/>
            <a:ext cx="950704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E732ED-9ECF-61FE-77DD-0290CB9AA5B5}"/>
              </a:ext>
            </a:extLst>
          </p:cNvPr>
          <p:cNvSpPr txBox="1"/>
          <p:nvPr/>
        </p:nvSpPr>
        <p:spPr>
          <a:xfrm>
            <a:off x="-18912" y="108782"/>
            <a:ext cx="9959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Perturbations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715F6B5-62B1-0D1A-EA72-7086DCF2FC60}"/>
              </a:ext>
            </a:extLst>
          </p:cNvPr>
          <p:cNvSpPr/>
          <p:nvPr/>
        </p:nvSpPr>
        <p:spPr>
          <a:xfrm>
            <a:off x="738259" y="1574822"/>
            <a:ext cx="1071548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 this simulation, the resilience of models was evaluated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A1CA335-76D7-035C-CE70-6B2DF3F706DF}"/>
                  </a:ext>
                </a:extLst>
              </p:cNvPr>
              <p:cNvSpPr/>
              <p:nvPr/>
            </p:nvSpPr>
            <p:spPr>
              <a:xfrm>
                <a:off x="738259" y="3429000"/>
                <a:ext cx="1071548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A force of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/>
                  <a:t> duration is applied to the base frame from different angles with an intensity between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450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A1CA335-76D7-035C-CE70-6B2DF3F7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3429000"/>
                <a:ext cx="10715482" cy="1325563"/>
              </a:xfrm>
              <a:prstGeom prst="rect">
                <a:avLst/>
              </a:prstGeom>
              <a:blipFill>
                <a:blip r:embed="rId3"/>
                <a:stretch>
                  <a:fillRect r="-114"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A7D2C58-F477-6CA9-074F-4A7C4BAAFD5D}"/>
                  </a:ext>
                </a:extLst>
              </p:cNvPr>
              <p:cNvSpPr/>
              <p:nvPr/>
            </p:nvSpPr>
            <p:spPr>
              <a:xfrm>
                <a:off x="738259" y="5283178"/>
                <a:ext cx="1071548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The robot follows a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sz="2400"/>
                  <a:t> step and the force is applied when the right foot is at its highest point</a:t>
                </a:r>
                <a:endParaRPr lang="it-IT" sz="240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A7D2C58-F477-6CA9-074F-4A7C4BAAF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5283178"/>
                <a:ext cx="10715482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08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E7253-0607-DD5C-7622-7268D9A5F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321BA6E-7EB1-2D87-A5BC-223498052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EC86A87-A937-430D-D4D9-6B76CA9B8713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CC15B-9379-D234-963E-249CEA1F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92" y="1434345"/>
            <a:ext cx="4498441" cy="3917657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D3F0B4A-937A-F2E3-7713-22B7BD2FDC6B}"/>
              </a:ext>
            </a:extLst>
          </p:cNvPr>
          <p:cNvSpPr/>
          <p:nvPr/>
        </p:nvSpPr>
        <p:spPr>
          <a:xfrm>
            <a:off x="226140" y="1462733"/>
            <a:ext cx="771693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Both kino-dynamics and full-dynamics have better recovery capabilities than the centroidal model</a:t>
            </a:r>
            <a:endParaRPr lang="it-IT" sz="2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30ADC8D-7662-DD20-17A9-9E1273F12B5B}"/>
              </a:ext>
            </a:extLst>
          </p:cNvPr>
          <p:cNvSpPr/>
          <p:nvPr/>
        </p:nvSpPr>
        <p:spPr>
          <a:xfrm>
            <a:off x="226141" y="3051042"/>
            <a:ext cx="7716933" cy="82587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Kino-dynamics is more robust to rear pushes</a:t>
            </a:r>
            <a:endParaRPr lang="it-IT" sz="24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C36FDE-B587-39FC-0A59-2DE3D25E1105}"/>
              </a:ext>
            </a:extLst>
          </p:cNvPr>
          <p:cNvSpPr/>
          <p:nvPr/>
        </p:nvSpPr>
        <p:spPr>
          <a:xfrm>
            <a:off x="226139" y="4069704"/>
            <a:ext cx="7716935" cy="960721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Full dynamics responds better to front pushes</a:t>
            </a:r>
            <a:endParaRPr lang="it-IT" sz="24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4719E36-DD6A-6437-D461-0CE536478263}"/>
              </a:ext>
            </a:extLst>
          </p:cNvPr>
          <p:cNvSpPr/>
          <p:nvPr/>
        </p:nvSpPr>
        <p:spPr>
          <a:xfrm>
            <a:off x="226139" y="5291525"/>
            <a:ext cx="10715482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Push-offs to the right are handled better because they occur when the </a:t>
            </a:r>
            <a:r>
              <a:rPr lang="en-US" sz="2400" err="1"/>
              <a:t>CoM</a:t>
            </a:r>
            <a:r>
              <a:rPr lang="en-US" sz="2400"/>
              <a:t> is above the left foot, thus implying that the right foot can soon be used to counteract the applied force</a:t>
            </a:r>
            <a:endParaRPr lang="it-IT" sz="24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8E4487A-CA74-7803-62C5-060EF747CFF5}"/>
              </a:ext>
            </a:extLst>
          </p:cNvPr>
          <p:cNvSpPr/>
          <p:nvPr/>
        </p:nvSpPr>
        <p:spPr>
          <a:xfrm>
            <a:off x="-18913" y="-1"/>
            <a:ext cx="9507042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AFE16-5F85-9CDF-8847-436CA55980C4}"/>
              </a:ext>
            </a:extLst>
          </p:cNvPr>
          <p:cNvSpPr txBox="1"/>
          <p:nvPr/>
        </p:nvSpPr>
        <p:spPr>
          <a:xfrm>
            <a:off x="-18912" y="108782"/>
            <a:ext cx="9959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Perturbations </a:t>
            </a:r>
          </a:p>
        </p:txBody>
      </p:sp>
    </p:spTree>
    <p:extLst>
      <p:ext uri="{BB962C8B-B14F-4D97-AF65-F5344CB8AC3E}">
        <p14:creationId xmlns:p14="http://schemas.microsoft.com/office/powerpoint/2010/main" val="3345401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20AF-A860-F03A-B33B-401426BD0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3712A62B-0292-1106-9CB3-03633139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F69EEDE-B872-4470-040D-326ED26EACBE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798E2C6-3E84-7EBF-4DF3-C3A128A743F2}"/>
              </a:ext>
            </a:extLst>
          </p:cNvPr>
          <p:cNvSpPr/>
          <p:nvPr/>
        </p:nvSpPr>
        <p:spPr>
          <a:xfrm>
            <a:off x="-18913" y="-1"/>
            <a:ext cx="686216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E4DF1A-FC42-25F4-72AB-921E1BB7869C}"/>
              </a:ext>
            </a:extLst>
          </p:cNvPr>
          <p:cNvSpPr txBox="1"/>
          <p:nvPr/>
        </p:nvSpPr>
        <p:spPr>
          <a:xfrm>
            <a:off x="-18912" y="108782"/>
            <a:ext cx="7048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Stairs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D1EF68C1-DB10-ADAF-98FD-46A921CE22E8}"/>
                  </a:ext>
                </a:extLst>
              </p:cNvPr>
              <p:cNvSpPr/>
              <p:nvPr/>
            </p:nvSpPr>
            <p:spPr>
              <a:xfrm>
                <a:off x="732340" y="1599005"/>
                <a:ext cx="10715482" cy="1325563"/>
              </a:xfrm>
              <a:prstGeom prst="rect">
                <a:avLst/>
              </a:prstGeom>
              <a:solidFill>
                <a:srgbClr val="822433"/>
              </a:solidFill>
              <a:ln w="635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In these simulations, the robot climbs a ladder, with the steps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it-IT" sz="2400"/>
                  <a:t> </a:t>
                </a:r>
                <a:r>
                  <a:rPr lang="en-US" sz="2400"/>
                  <a:t>high</a:t>
                </a:r>
                <a:endParaRPr lang="it-IT" sz="240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D1EF68C1-DB10-ADAF-98FD-46A921CE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0" y="1599005"/>
                <a:ext cx="10715482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3AEED1E-9392-8732-9D4C-5A6687A3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262" y="3194039"/>
            <a:ext cx="4587638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7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ECA1C48-26AB-5D43-B848-A623F3E7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B0F0CE34-1F6A-76AE-46A5-317B2F99A0E4}"/>
              </a:ext>
            </a:extLst>
          </p:cNvPr>
          <p:cNvSpPr/>
          <p:nvPr/>
        </p:nvSpPr>
        <p:spPr>
          <a:xfrm>
            <a:off x="400984" y="154317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Performance of MPC models depends on the choice of dynamic model and the length of the horizon.</a:t>
            </a:r>
            <a:endParaRPr lang="it-IT" sz="240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05A394BE-232F-7327-3B87-444FF4BC4510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3DEF8412-5BAD-64AC-A6D9-3025C77F5EAD}"/>
              </a:ext>
            </a:extLst>
          </p:cNvPr>
          <p:cNvGrpSpPr/>
          <p:nvPr/>
        </p:nvGrpSpPr>
        <p:grpSpPr>
          <a:xfrm>
            <a:off x="3960339" y="3082386"/>
            <a:ext cx="4259484" cy="3622876"/>
            <a:chOff x="3269474" y="2632551"/>
            <a:chExt cx="4259484" cy="3622876"/>
          </a:xfrm>
        </p:grpSpPr>
        <p:sp>
          <p:nvSpPr>
            <p:cNvPr id="88" name="Rettangolo con angoli arrotondati 87">
              <a:extLst>
                <a:ext uri="{FF2B5EF4-FFF2-40B4-BE49-F238E27FC236}">
                  <a16:creationId xmlns:a16="http://schemas.microsoft.com/office/drawing/2014/main" id="{846C874B-C5B0-0004-C317-DD845D9FA25D}"/>
                </a:ext>
              </a:extLst>
            </p:cNvPr>
            <p:cNvSpPr/>
            <p:nvPr/>
          </p:nvSpPr>
          <p:spPr>
            <a:xfrm>
              <a:off x="3269474" y="2632551"/>
              <a:ext cx="4259484" cy="362287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382CA199-F0C3-7768-4F29-EE6264B91CC1}"/>
                    </a:ext>
                  </a:extLst>
                </p:cNvPr>
                <p:cNvSpPr txBox="1"/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382CA199-F0C3-7768-4F29-EE6264B91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8945BD06-EFCB-E65C-D234-C7CDDC4C3F84}"/>
                    </a:ext>
                  </a:extLst>
                </p:cNvPr>
                <p:cNvSpPr txBox="1"/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bar>
                              <m:bar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bar>
                          </m:lim>
                        </m:limLow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8945BD06-EFCB-E65C-D234-C7CDDC4C3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C2ADC146-3437-68F6-C8D2-0D6CFC893AC6}"/>
                    </a:ext>
                  </a:extLst>
                </p:cNvPr>
                <p:cNvSpPr txBox="1"/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/>
                </a:p>
              </p:txBody>
            </p:sp>
          </mc:Choice>
          <mc:Fallback xmlns="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C2ADC146-3437-68F6-C8D2-0D6CFC893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C80F355E-174F-E8D4-D199-45EA66BE9918}"/>
                    </a:ext>
                  </a:extLst>
                </p:cNvPr>
                <p:cNvSpPr txBox="1"/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C80F355E-174F-E8D4-D199-45EA66BE9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10BA2262-CBB1-5A2B-A79A-946057676AFB}"/>
                    </a:ext>
                  </a:extLst>
                </p:cNvPr>
                <p:cNvSpPr txBox="1"/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10BA2262-CBB1-5A2B-A79A-94605767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1E30A9A8-1F1B-E3CB-DBC4-A4908080A141}"/>
                    </a:ext>
                  </a:extLst>
                </p:cNvPr>
                <p:cNvSpPr txBox="1"/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1E30A9A8-1F1B-E3CB-DBC4-A4908080A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09A0A0A7-ABBE-A455-F42F-65C477970E4E}"/>
                    </a:ext>
                  </a:extLst>
                </p:cNvPr>
                <p:cNvSpPr txBox="1"/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09A0A0A7-ABBE-A455-F42F-65C477970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2DCB4A32-5250-B71B-2358-2C23071D54A2}"/>
                    </a:ext>
                  </a:extLst>
                </p:cNvPr>
                <p:cNvSpPr txBox="1"/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2DCB4A32-5250-B71B-2358-2C23071D5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45DD4CC6-D3F5-6A3A-5B45-95ABF85E8C24}"/>
              </a:ext>
            </a:extLst>
          </p:cNvPr>
          <p:cNvSpPr/>
          <p:nvPr/>
        </p:nvSpPr>
        <p:spPr>
          <a:xfrm>
            <a:off x="14641093" y="3291511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Running cost </a:t>
            </a:r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F9226EC9-E4C6-60D2-4F90-75C08CEBC9D0}"/>
              </a:ext>
            </a:extLst>
          </p:cNvPr>
          <p:cNvSpPr/>
          <p:nvPr/>
        </p:nvSpPr>
        <p:spPr>
          <a:xfrm>
            <a:off x="17268164" y="3291510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Terminal cost </a:t>
            </a: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8C87C606-C8A2-DE64-CF6D-D57A72AF2461}"/>
              </a:ext>
            </a:extLst>
          </p:cNvPr>
          <p:cNvSpPr/>
          <p:nvPr/>
        </p:nvSpPr>
        <p:spPr>
          <a:xfrm>
            <a:off x="-18912" y="-1"/>
            <a:ext cx="598763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4A55BFE-76F9-4BFD-075A-3DD9BAF5FDAF}"/>
              </a:ext>
            </a:extLst>
          </p:cNvPr>
          <p:cNvSpPr txBox="1"/>
          <p:nvPr/>
        </p:nvSpPr>
        <p:spPr>
          <a:xfrm>
            <a:off x="-18911" y="108782"/>
            <a:ext cx="6279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General MPC </a:t>
            </a:r>
          </a:p>
        </p:txBody>
      </p:sp>
    </p:spTree>
    <p:extLst>
      <p:ext uri="{BB962C8B-B14F-4D97-AF65-F5344CB8AC3E}">
        <p14:creationId xmlns:p14="http://schemas.microsoft.com/office/powerpoint/2010/main" val="3383189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4065-0B2A-C419-EE7D-0DD4A6EA2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489D2331-C744-C12E-7FD9-4022DD9CF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416D65D-F721-06EA-4C2E-4EB87F19240F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19F5AF6-23F9-B7BD-1578-A95B797C75CA}"/>
              </a:ext>
            </a:extLst>
          </p:cNvPr>
          <p:cNvSpPr/>
          <p:nvPr/>
        </p:nvSpPr>
        <p:spPr>
          <a:xfrm>
            <a:off x="732340" y="5423655"/>
            <a:ext cx="10715482" cy="56566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image shows the trajectory of the CoP, </a:t>
            </a:r>
            <a:r>
              <a:rPr lang="en-US" sz="2400" err="1"/>
              <a:t>CoM</a:t>
            </a:r>
            <a:r>
              <a:rPr lang="en-US" sz="2400"/>
              <a:t> and support limits</a:t>
            </a:r>
            <a:endParaRPr lang="it-IT" sz="24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E36397-83A8-4829-DD44-EDEFBDB8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41" y="1607662"/>
            <a:ext cx="8748518" cy="36426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E52532-C92D-3278-17DD-002821078102}"/>
              </a:ext>
            </a:extLst>
          </p:cNvPr>
          <p:cNvSpPr/>
          <p:nvPr/>
        </p:nvSpPr>
        <p:spPr>
          <a:xfrm>
            <a:off x="732340" y="6162637"/>
            <a:ext cx="10715482" cy="565665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Note how </a:t>
            </a:r>
            <a:r>
              <a:rPr lang="en-US" sz="2400" err="1"/>
              <a:t>kyno</a:t>
            </a:r>
            <a:r>
              <a:rPr lang="en-US" sz="2400"/>
              <a:t>-dynamics has the smallest stability margins</a:t>
            </a:r>
            <a:endParaRPr lang="it-IT" sz="24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4FDA56B-77AD-30F6-6D37-8248E87C9F8D}"/>
              </a:ext>
            </a:extLst>
          </p:cNvPr>
          <p:cNvSpPr/>
          <p:nvPr/>
        </p:nvSpPr>
        <p:spPr>
          <a:xfrm>
            <a:off x="-18913" y="-1"/>
            <a:ext cx="686216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D876A2-C9BA-3BB7-195B-CB4BEA060F68}"/>
              </a:ext>
            </a:extLst>
          </p:cNvPr>
          <p:cNvSpPr txBox="1"/>
          <p:nvPr/>
        </p:nvSpPr>
        <p:spPr>
          <a:xfrm>
            <a:off x="-18912" y="108782"/>
            <a:ext cx="7048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Stairs</a:t>
            </a:r>
          </a:p>
        </p:txBody>
      </p:sp>
    </p:spTree>
    <p:extLst>
      <p:ext uri="{BB962C8B-B14F-4D97-AF65-F5344CB8AC3E}">
        <p14:creationId xmlns:p14="http://schemas.microsoft.com/office/powerpoint/2010/main" val="1537612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EEF5F-22A6-3235-5399-AB2C885B1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ACD5A22E-B95B-E9B9-3308-CEDF4D46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FD911E3-F930-62D2-6B54-D33076F9CC92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B111692-52AD-2001-49B1-EECCFB9E1357}"/>
              </a:ext>
            </a:extLst>
          </p:cNvPr>
          <p:cNvSpPr/>
          <p:nvPr/>
        </p:nvSpPr>
        <p:spPr>
          <a:xfrm>
            <a:off x="171902" y="1621346"/>
            <a:ext cx="7310446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picture shows the vertical component of the left foot when climbing stairs</a:t>
            </a:r>
            <a:endParaRPr lang="it-IT" sz="24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6138E1-B17D-F426-F2F7-49AEDA9B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82" y="1726720"/>
            <a:ext cx="4359018" cy="467407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A51AE907-58EA-AC33-BE11-36A78E57AC03}"/>
              </a:ext>
            </a:extLst>
          </p:cNvPr>
          <p:cNvSpPr/>
          <p:nvPr/>
        </p:nvSpPr>
        <p:spPr>
          <a:xfrm>
            <a:off x="171902" y="3440498"/>
            <a:ext cx="7310446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can see that the centroidal model shows a delay in trajectory following</a:t>
            </a:r>
            <a:endParaRPr lang="it-IT" sz="24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59065AC-699C-28C8-A619-BA1D0701C442}"/>
              </a:ext>
            </a:extLst>
          </p:cNvPr>
          <p:cNvSpPr/>
          <p:nvPr/>
        </p:nvSpPr>
        <p:spPr>
          <a:xfrm>
            <a:off x="171902" y="5259650"/>
            <a:ext cx="7310446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Because the centroidal model has no information on the future reference movement</a:t>
            </a:r>
            <a:endParaRPr lang="it-IT" sz="24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EEC338E-5A54-1589-2EEA-0386C99CC755}"/>
              </a:ext>
            </a:extLst>
          </p:cNvPr>
          <p:cNvSpPr/>
          <p:nvPr/>
        </p:nvSpPr>
        <p:spPr>
          <a:xfrm>
            <a:off x="-18913" y="-1"/>
            <a:ext cx="686216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01898D-866B-031B-65D9-F2E22149F8C8}"/>
              </a:ext>
            </a:extLst>
          </p:cNvPr>
          <p:cNvSpPr txBox="1"/>
          <p:nvPr/>
        </p:nvSpPr>
        <p:spPr>
          <a:xfrm>
            <a:off x="-18912" y="108782"/>
            <a:ext cx="7048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Stairs</a:t>
            </a:r>
          </a:p>
        </p:txBody>
      </p:sp>
    </p:spTree>
    <p:extLst>
      <p:ext uri="{BB962C8B-B14F-4D97-AF65-F5344CB8AC3E}">
        <p14:creationId xmlns:p14="http://schemas.microsoft.com/office/powerpoint/2010/main" val="947474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A989-55F9-3D5F-FFDB-8211D5CB5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98FB718-0E71-BC4C-737B-F3F454611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246174D-6D95-3B86-0F51-E89CD22BE476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E43E29-2E03-EF84-1308-FA43F70F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502" y="2645793"/>
            <a:ext cx="5314498" cy="288970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D7959B0-6904-695C-75F1-3BF89746C540}"/>
              </a:ext>
            </a:extLst>
          </p:cNvPr>
          <p:cNvSpPr/>
          <p:nvPr/>
        </p:nvSpPr>
        <p:spPr>
          <a:xfrm>
            <a:off x="171902" y="1621346"/>
            <a:ext cx="6463360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picture shows the vertical component of the angular momentum</a:t>
            </a:r>
            <a:endParaRPr lang="it-IT" sz="24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1D93283-9B8C-48CF-0CC8-42A4CAA7784D}"/>
              </a:ext>
            </a:extLst>
          </p:cNvPr>
          <p:cNvSpPr/>
          <p:nvPr/>
        </p:nvSpPr>
        <p:spPr>
          <a:xfrm>
            <a:off x="171902" y="3415850"/>
            <a:ext cx="6463360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centroidal model cannot have a small angular momentum </a:t>
            </a:r>
            <a:endParaRPr lang="it-IT" sz="240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E3E135F-082C-D4FE-1AD2-573DBE713BF0}"/>
              </a:ext>
            </a:extLst>
          </p:cNvPr>
          <p:cNvSpPr/>
          <p:nvPr/>
        </p:nvSpPr>
        <p:spPr>
          <a:xfrm>
            <a:off x="171902" y="5168476"/>
            <a:ext cx="6463360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This is due to the fact that influence of whole body movement is only considered in the QP</a:t>
            </a:r>
            <a:endParaRPr lang="it-IT" sz="240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1C14C85D-1450-43A2-0120-E48C40967178}"/>
              </a:ext>
            </a:extLst>
          </p:cNvPr>
          <p:cNvSpPr/>
          <p:nvPr/>
        </p:nvSpPr>
        <p:spPr>
          <a:xfrm>
            <a:off x="3139447" y="4866679"/>
            <a:ext cx="528269" cy="200554"/>
          </a:xfrm>
          <a:prstGeom prst="down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6C1672-20E4-5E3F-C4F4-6599779FCF09}"/>
              </a:ext>
            </a:extLst>
          </p:cNvPr>
          <p:cNvSpPr/>
          <p:nvPr/>
        </p:nvSpPr>
        <p:spPr>
          <a:xfrm>
            <a:off x="-18913" y="-1"/>
            <a:ext cx="686216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6E2DD1-C9A5-6650-8425-F63C6D3329D1}"/>
              </a:ext>
            </a:extLst>
          </p:cNvPr>
          <p:cNvSpPr txBox="1"/>
          <p:nvPr/>
        </p:nvSpPr>
        <p:spPr>
          <a:xfrm>
            <a:off x="-18912" y="108782"/>
            <a:ext cx="7048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Simulation</a:t>
            </a:r>
            <a:r>
              <a:rPr lang="it-IT" sz="6600">
                <a:solidFill>
                  <a:schemeClr val="bg1"/>
                </a:solidFill>
              </a:rPr>
              <a:t>: Stairs</a:t>
            </a:r>
          </a:p>
        </p:txBody>
      </p:sp>
    </p:spTree>
    <p:extLst>
      <p:ext uri="{BB962C8B-B14F-4D97-AF65-F5344CB8AC3E}">
        <p14:creationId xmlns:p14="http://schemas.microsoft.com/office/powerpoint/2010/main" val="25934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E122-B075-0A1B-436E-D3309F92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irz-opt">
            <a:hlinkClick r:id="" action="ppaction://media"/>
            <a:extLst>
              <a:ext uri="{FF2B5EF4-FFF2-40B4-BE49-F238E27FC236}">
                <a16:creationId xmlns:a16="http://schemas.microsoft.com/office/drawing/2014/main" id="{BCE652A3-E68A-3C99-7043-EBD6C8193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6447-1166-8B9C-BBF6-171162D34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A8C7D34-EBBC-6172-83DF-899CA3008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322333BB-2809-D4B6-2131-FAD8956CE4D8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BDEA396-9FA3-2EF1-E700-19F67D649518}"/>
              </a:ext>
            </a:extLst>
          </p:cNvPr>
          <p:cNvSpPr/>
          <p:nvPr/>
        </p:nvSpPr>
        <p:spPr>
          <a:xfrm>
            <a:off x="-18913" y="-1"/>
            <a:ext cx="827899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3C0D26-1377-AFAE-11F2-81E1CAC74D07}"/>
              </a:ext>
            </a:extLst>
          </p:cNvPr>
          <p:cNvSpPr txBox="1"/>
          <p:nvPr/>
        </p:nvSpPr>
        <p:spPr>
          <a:xfrm>
            <a:off x="-18912" y="108782"/>
            <a:ext cx="8425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Comparison</a:t>
            </a:r>
            <a:r>
              <a:rPr lang="it-IT" sz="6600">
                <a:solidFill>
                  <a:schemeClr val="bg1"/>
                </a:solidFill>
              </a:rPr>
              <a:t> Full-Body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8DB88A9-CBCA-86D8-7630-E9F3FDF57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757897"/>
              </p:ext>
            </p:extLst>
          </p:nvPr>
        </p:nvGraphicFramePr>
        <p:xfrm>
          <a:off x="1523315" y="2260616"/>
          <a:ext cx="913353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766">
                  <a:extLst>
                    <a:ext uri="{9D8B030D-6E8A-4147-A177-3AD203B41FA5}">
                      <a16:colId xmlns:a16="http://schemas.microsoft.com/office/drawing/2014/main" val="704920423"/>
                    </a:ext>
                  </a:extLst>
                </a:gridCol>
                <a:gridCol w="4566766">
                  <a:extLst>
                    <a:ext uri="{9D8B030D-6E8A-4147-A177-3AD203B41FA5}">
                      <a16:colId xmlns:a16="http://schemas.microsoft.com/office/drawing/2014/main" val="1037722233"/>
                    </a:ext>
                  </a:extLst>
                </a:gridCol>
              </a:tblGrid>
              <a:tr h="472499">
                <a:tc gridSpan="2">
                  <a:txBody>
                    <a:bodyPr/>
                    <a:lstStyle/>
                    <a:p>
                      <a:r>
                        <a:rPr lang="it-IT"/>
                        <a:t>Full-Body </a:t>
                      </a:r>
                    </a:p>
                  </a:txBody>
                  <a:tcPr>
                    <a:solidFill>
                      <a:srgbClr val="66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231977"/>
                  </a:ext>
                </a:extLst>
              </a:tr>
              <a:tr h="116506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High precision: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consider internal dynamic of the robot, including inertial effects of limbs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Computational load: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takes longer to compute, limiting the frequency of re-planning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37973"/>
                  </a:ext>
                </a:extLst>
              </a:tr>
              <a:tr h="116506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Feasibility: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ensures kinematic and dynamic feasibility along the predictive horizon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Complexity: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difficult to implement in real time on platforms with limited resources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3151"/>
                  </a:ext>
                </a:extLst>
              </a:tr>
              <a:tr h="81554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Robustness: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better management of disturbances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8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24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6AE75-70BD-CBF8-A7E2-3A34E572C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496962A7-4ED9-394A-85A8-7EDE23E62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278047-41F9-EB63-0FD5-F4F9B2393DD2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5068FAE-6A53-3798-2352-D2320C217D6B}"/>
              </a:ext>
            </a:extLst>
          </p:cNvPr>
          <p:cNvSpPr/>
          <p:nvPr/>
        </p:nvSpPr>
        <p:spPr>
          <a:xfrm>
            <a:off x="-18913" y="-1"/>
            <a:ext cx="8895667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745E20-2C4D-0E72-DF96-A8528E8F1B57}"/>
              </a:ext>
            </a:extLst>
          </p:cNvPr>
          <p:cNvSpPr txBox="1"/>
          <p:nvPr/>
        </p:nvSpPr>
        <p:spPr>
          <a:xfrm>
            <a:off x="-18912" y="108782"/>
            <a:ext cx="8888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Comparison</a:t>
            </a:r>
            <a:r>
              <a:rPr lang="it-IT" sz="6600">
                <a:solidFill>
                  <a:schemeClr val="bg1"/>
                </a:solidFill>
              </a:rPr>
              <a:t> </a:t>
            </a:r>
            <a:r>
              <a:rPr lang="it-IT" sz="6600" err="1">
                <a:solidFill>
                  <a:schemeClr val="bg1"/>
                </a:solidFill>
              </a:rPr>
              <a:t>Centroidal</a:t>
            </a:r>
            <a:r>
              <a:rPr lang="it-IT" sz="660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5014C1C-71D2-4098-AC4D-D9261815A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49085"/>
              </p:ext>
            </p:extLst>
          </p:nvPr>
        </p:nvGraphicFramePr>
        <p:xfrm>
          <a:off x="1529234" y="2260617"/>
          <a:ext cx="9121694" cy="3618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847">
                  <a:extLst>
                    <a:ext uri="{9D8B030D-6E8A-4147-A177-3AD203B41FA5}">
                      <a16:colId xmlns:a16="http://schemas.microsoft.com/office/drawing/2014/main" val="704920423"/>
                    </a:ext>
                  </a:extLst>
                </a:gridCol>
                <a:gridCol w="4560847">
                  <a:extLst>
                    <a:ext uri="{9D8B030D-6E8A-4147-A177-3AD203B41FA5}">
                      <a16:colId xmlns:a16="http://schemas.microsoft.com/office/drawing/2014/main" val="1037722233"/>
                    </a:ext>
                  </a:extLst>
                </a:gridCol>
              </a:tblGrid>
              <a:tr h="523023">
                <a:tc gridSpan="2">
                  <a:txBody>
                    <a:bodyPr/>
                    <a:lstStyle/>
                    <a:p>
                      <a:r>
                        <a:rPr lang="it-IT" err="1"/>
                        <a:t>Centroidal</a:t>
                      </a:r>
                      <a:r>
                        <a:rPr lang="it-IT"/>
                        <a:t> </a:t>
                      </a:r>
                    </a:p>
                  </a:txBody>
                  <a:tcPr>
                    <a:solidFill>
                      <a:srgbClr val="66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1977"/>
                  </a:ext>
                </a:extLst>
              </a:tr>
              <a:tr h="128964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Computational efficiency: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very light and suitable for real-time applications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Kinematic limitations: </a:t>
                      </a:r>
                      <a:r>
                        <a:rPr lang="en-US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does</a:t>
                      </a:r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en-US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not guarantee kinematic and dynamic feasibility at joints</a:t>
                      </a:r>
                      <a:endParaRPr lang="it-IT" b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37973"/>
                  </a:ext>
                </a:extLst>
              </a:tr>
              <a:tr h="902752">
                <a:tc rowSpan="2">
                  <a:txBody>
                    <a:bodyPr/>
                    <a:lstStyle/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Low load: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ideal for embedded systems with limited resources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Reduced accuracy: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does not consider the inertial effects of limbs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3151"/>
                  </a:ext>
                </a:extLst>
              </a:tr>
              <a:tr h="90275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Limited robustness: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less effective in recovering disturbances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8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565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5E612-9B30-C506-2D7C-31F25F1B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C329FA00-4088-0A99-90DD-BD8482DE7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FEAB33C5-59E3-3826-CF9F-DB36181C79F0}"/>
              </a:ext>
            </a:extLst>
          </p:cNvPr>
          <p:cNvSpPr/>
          <p:nvPr/>
        </p:nvSpPr>
        <p:spPr>
          <a:xfrm>
            <a:off x="-11838" y="-20052"/>
            <a:ext cx="12203838" cy="1349586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65E7DC7-15C8-9C14-E90A-2CF0CF42F72D}"/>
              </a:ext>
            </a:extLst>
          </p:cNvPr>
          <p:cNvSpPr/>
          <p:nvPr/>
        </p:nvSpPr>
        <p:spPr>
          <a:xfrm>
            <a:off x="-18913" y="-1"/>
            <a:ext cx="10391945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D0813F-ABB8-119A-2E1B-2361C3036007}"/>
              </a:ext>
            </a:extLst>
          </p:cNvPr>
          <p:cNvSpPr txBox="1"/>
          <p:nvPr/>
        </p:nvSpPr>
        <p:spPr>
          <a:xfrm>
            <a:off x="-18913" y="108782"/>
            <a:ext cx="105000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Comparison</a:t>
            </a:r>
            <a:r>
              <a:rPr lang="it-IT" sz="6600">
                <a:solidFill>
                  <a:schemeClr val="bg1"/>
                </a:solidFill>
              </a:rPr>
              <a:t> Kino-dynamics 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845FF8A-CE9E-8476-0026-8B3B2DC5D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63322"/>
              </p:ext>
            </p:extLst>
          </p:nvPr>
        </p:nvGraphicFramePr>
        <p:xfrm>
          <a:off x="1523315" y="2260616"/>
          <a:ext cx="913353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766">
                  <a:extLst>
                    <a:ext uri="{9D8B030D-6E8A-4147-A177-3AD203B41FA5}">
                      <a16:colId xmlns:a16="http://schemas.microsoft.com/office/drawing/2014/main" val="704920423"/>
                    </a:ext>
                  </a:extLst>
                </a:gridCol>
                <a:gridCol w="4566766">
                  <a:extLst>
                    <a:ext uri="{9D8B030D-6E8A-4147-A177-3AD203B41FA5}">
                      <a16:colId xmlns:a16="http://schemas.microsoft.com/office/drawing/2014/main" val="1037722233"/>
                    </a:ext>
                  </a:extLst>
                </a:gridCol>
              </a:tblGrid>
              <a:tr h="472499">
                <a:tc gridSpan="2">
                  <a:txBody>
                    <a:bodyPr/>
                    <a:lstStyle/>
                    <a:p>
                      <a:r>
                        <a:rPr lang="it-IT"/>
                        <a:t>Kino-Dynamics</a:t>
                      </a:r>
                    </a:p>
                  </a:txBody>
                  <a:tcPr>
                    <a:solidFill>
                      <a:srgbClr val="66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1977"/>
                  </a:ext>
                </a:extLst>
              </a:tr>
              <a:tr h="116506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Optimal compromise: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combines centroidal dynamics with full robot kinematics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Moderate computational load: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takes longer than the centroidal model, but less than full dynamics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37973"/>
                  </a:ext>
                </a:extLst>
              </a:tr>
              <a:tr h="116506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Flexibility: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allows kinematic tasks and constraints to be considered along the predictive horizon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US" b="1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Dynamic limitations: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does not fully consider the inertial effects of limbs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3151"/>
                  </a:ext>
                </a:extLst>
              </a:tr>
              <a:tr h="81554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Robustness: </a:t>
                      </a:r>
                      <a:r>
                        <a:rPr lang="en-US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good ability to recover from </a:t>
                      </a:r>
                      <a:r>
                        <a:rPr lang="en-US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pertubations</a:t>
                      </a:r>
                      <a:endParaRPr lang="it-IT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8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640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8AAAA02-9EFB-DC27-306F-9343C85B3C3C}"/>
              </a:ext>
            </a:extLst>
          </p:cNvPr>
          <p:cNvSpPr/>
          <p:nvPr/>
        </p:nvSpPr>
        <p:spPr>
          <a:xfrm>
            <a:off x="-11838" y="-20052"/>
            <a:ext cx="12203838" cy="687805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553F5A8-BF8B-08C1-4081-89A245C79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894895" y="1995063"/>
            <a:ext cx="2390372" cy="28478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46E3FC-45BD-7F25-97AF-AF5C10A5978C}"/>
              </a:ext>
            </a:extLst>
          </p:cNvPr>
          <p:cNvSpPr txBox="1"/>
          <p:nvPr/>
        </p:nvSpPr>
        <p:spPr>
          <a:xfrm>
            <a:off x="2128408" y="1156816"/>
            <a:ext cx="7923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600" b="1">
                <a:solidFill>
                  <a:schemeClr val="bg1">
                    <a:lumMod val="95000"/>
                  </a:schemeClr>
                </a:solidFill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2516681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85009-CE6A-8CB7-F378-F3DB797D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1444FD2-FBC4-857A-8FC3-E0CEDCA2AC2D}"/>
              </a:ext>
            </a:extLst>
          </p:cNvPr>
          <p:cNvSpPr/>
          <p:nvPr/>
        </p:nvSpPr>
        <p:spPr>
          <a:xfrm>
            <a:off x="-11838" y="-20052"/>
            <a:ext cx="12203838" cy="6878052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3BA0F64-AE0D-5F93-D983-86CF1931F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894895" y="1995063"/>
            <a:ext cx="2390372" cy="28478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9BB948-CB02-D08E-7901-C782955B7941}"/>
              </a:ext>
            </a:extLst>
          </p:cNvPr>
          <p:cNvSpPr txBox="1"/>
          <p:nvPr/>
        </p:nvSpPr>
        <p:spPr>
          <a:xfrm>
            <a:off x="2128408" y="1166842"/>
            <a:ext cx="7923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600" b="1">
                <a:solidFill>
                  <a:schemeClr val="bg1">
                    <a:lumMod val="95000"/>
                  </a:schemeClr>
                </a:solidFill>
              </a:rPr>
              <a:t>THANKS FOR THE ATTENTION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>
                <a:extLst>
                  <a:ext uri="{FF2B5EF4-FFF2-40B4-BE49-F238E27FC236}">
                    <a16:creationId xmlns:a16="http://schemas.microsoft.com/office/drawing/2014/main" id="{AD2BD099-6A93-0948-FF56-DA053A358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91216"/>
                  </p:ext>
                </p:extLst>
              </p:nvPr>
            </p:nvGraphicFramePr>
            <p:xfrm>
              <a:off x="-950065" y="1917289"/>
              <a:ext cx="4704705" cy="52374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04705" cy="5237484"/>
                    </a:xfrm>
                    <a:prstGeom prst="rect">
                      <a:avLst/>
                    </a:prstGeom>
                  </am3d:spPr>
                  <am3d:camera>
                    <am3d:pos x="0" y="0" z="678194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0738" d="1000000"/>
                    <am3d:preTrans dx="-1727" dy="-17637876" dz="21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7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42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>
                <a:extLst>
                  <a:ext uri="{FF2B5EF4-FFF2-40B4-BE49-F238E27FC236}">
                    <a16:creationId xmlns:a16="http://schemas.microsoft.com/office/drawing/2014/main" id="{AD2BD099-6A93-0948-FF56-DA053A358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50065" y="1917289"/>
                <a:ext cx="4704705" cy="5237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>
                <a:extLst>
                  <a:ext uri="{FF2B5EF4-FFF2-40B4-BE49-F238E27FC236}">
                    <a16:creationId xmlns:a16="http://schemas.microsoft.com/office/drawing/2014/main" id="{6D7D5BA6-0628-8038-4F29-67833CAA88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7690528"/>
                  </p:ext>
                </p:extLst>
              </p:nvPr>
            </p:nvGraphicFramePr>
            <p:xfrm>
              <a:off x="8540270" y="1917289"/>
              <a:ext cx="5034973" cy="52374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34973" cy="5237485"/>
                    </a:xfrm>
                    <a:prstGeom prst="rect">
                      <a:avLst/>
                    </a:prstGeom>
                  </am3d:spPr>
                  <am3d:camera>
                    <am3d:pos x="0" y="0" z="67819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0738" d="1000000"/>
                    <am3d:preTrans dx="-1727" dy="-17637876" dz="21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967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423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>
                <a:extLst>
                  <a:ext uri="{FF2B5EF4-FFF2-40B4-BE49-F238E27FC236}">
                    <a16:creationId xmlns:a16="http://schemas.microsoft.com/office/drawing/2014/main" id="{6D7D5BA6-0628-8038-4F29-67833CAA88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0270" y="1917289"/>
                <a:ext cx="5034973" cy="5237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4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6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96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0" presetClass="emph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96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AB568-F6EF-AC6F-2D2D-7B216F3C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CFE67CA3-ACC6-5B47-3A74-3BB99374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1656950F-BF9B-8035-815E-84F1284551D0}"/>
              </a:ext>
            </a:extLst>
          </p:cNvPr>
          <p:cNvSpPr/>
          <p:nvPr/>
        </p:nvSpPr>
        <p:spPr>
          <a:xfrm>
            <a:off x="400984" y="154317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Performance of MPC models depends on the choice of dynamic model and the length of the horizon.</a:t>
            </a:r>
            <a:endParaRPr lang="it-IT" sz="2400"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DD449E8-46EE-EB05-86DE-BA30246E3765}"/>
              </a:ext>
            </a:extLst>
          </p:cNvPr>
          <p:cNvGrpSpPr/>
          <p:nvPr/>
        </p:nvGrpSpPr>
        <p:grpSpPr>
          <a:xfrm>
            <a:off x="400984" y="3082386"/>
            <a:ext cx="4259484" cy="3622876"/>
            <a:chOff x="3269474" y="2632551"/>
            <a:chExt cx="4259484" cy="3622876"/>
          </a:xfrm>
        </p:grpSpPr>
        <p:sp>
          <p:nvSpPr>
            <p:cNvPr id="88" name="Rettangolo con angoli arrotondati 87">
              <a:extLst>
                <a:ext uri="{FF2B5EF4-FFF2-40B4-BE49-F238E27FC236}">
                  <a16:creationId xmlns:a16="http://schemas.microsoft.com/office/drawing/2014/main" id="{E7113792-3A56-1D77-3ADB-89B6E35FEE20}"/>
                </a:ext>
              </a:extLst>
            </p:cNvPr>
            <p:cNvSpPr/>
            <p:nvPr/>
          </p:nvSpPr>
          <p:spPr>
            <a:xfrm>
              <a:off x="3269474" y="2632551"/>
              <a:ext cx="4259484" cy="362287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C93E0DC1-01A3-2ABE-A0D8-B393DEB1C78E}"/>
                    </a:ext>
                  </a:extLst>
                </p:cNvPr>
                <p:cNvSpPr txBox="1"/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C93E0DC1-01A3-2ABE-A0D8-B393DEB1C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37323152-D6B9-4BE0-DE10-981B25607677}"/>
                    </a:ext>
                  </a:extLst>
                </p:cNvPr>
                <p:cNvSpPr txBox="1"/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bar>
                              <m:bar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bar>
                          </m:lim>
                        </m:limLow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37323152-D6B9-4BE0-DE10-981B25607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D26BAC96-A8AE-F5E9-8855-711D46156067}"/>
                    </a:ext>
                  </a:extLst>
                </p:cNvPr>
                <p:cNvSpPr txBox="1"/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/>
                </a:p>
              </p:txBody>
            </p:sp>
          </mc:Choice>
          <mc:Fallback xmlns="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D26BAC96-A8AE-F5E9-8855-711D46156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8DE7EE27-210E-DD6C-564E-FDAB5FC8083E}"/>
                    </a:ext>
                  </a:extLst>
                </p:cNvPr>
                <p:cNvSpPr txBox="1"/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8DE7EE27-210E-DD6C-564E-FDAB5FC80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99C0C792-0091-A1A3-7492-8DEC3593AABF}"/>
                    </a:ext>
                  </a:extLst>
                </p:cNvPr>
                <p:cNvSpPr txBox="1"/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99C0C792-0091-A1A3-7492-8DEC3593A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EEBD1356-7FC8-DD64-028A-CB97C215989B}"/>
                    </a:ext>
                  </a:extLst>
                </p:cNvPr>
                <p:cNvSpPr txBox="1"/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EEBD1356-7FC8-DD64-028A-CB97C2159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480CDB2C-22D4-A715-823C-9E253E96A1DD}"/>
                    </a:ext>
                  </a:extLst>
                </p:cNvPr>
                <p:cNvSpPr txBox="1"/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480CDB2C-22D4-A715-823C-9E253E96A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193FCE5C-186D-A483-4F17-55136DA18312}"/>
                    </a:ext>
                  </a:extLst>
                </p:cNvPr>
                <p:cNvSpPr txBox="1"/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193FCE5C-186D-A483-4F17-55136DA18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BCFBA8B-912A-B23D-D6B1-5A7A932BC20F}"/>
              </a:ext>
            </a:extLst>
          </p:cNvPr>
          <p:cNvSpPr/>
          <p:nvPr/>
        </p:nvSpPr>
        <p:spPr>
          <a:xfrm>
            <a:off x="4872941" y="3561376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B9121D6-D0A2-9ABA-DD6C-B8BC07611D80}"/>
              </a:ext>
            </a:extLst>
          </p:cNvPr>
          <p:cNvSpPr/>
          <p:nvPr/>
        </p:nvSpPr>
        <p:spPr>
          <a:xfrm>
            <a:off x="2037186" y="3894234"/>
            <a:ext cx="86613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5E15C3-28AD-5CA4-3914-7CC1D501BAE0}"/>
              </a:ext>
            </a:extLst>
          </p:cNvPr>
          <p:cNvSpPr/>
          <p:nvPr/>
        </p:nvSpPr>
        <p:spPr>
          <a:xfrm>
            <a:off x="3115789" y="3894234"/>
            <a:ext cx="86613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93A732C-E13E-D16C-9538-F7E2DD9116AF}"/>
              </a:ext>
            </a:extLst>
          </p:cNvPr>
          <p:cNvSpPr/>
          <p:nvPr/>
        </p:nvSpPr>
        <p:spPr>
          <a:xfrm>
            <a:off x="6316330" y="3220319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Running cost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AFCBB0-1BC5-8141-E840-08AF4B46F942}"/>
              </a:ext>
            </a:extLst>
          </p:cNvPr>
          <p:cNvSpPr/>
          <p:nvPr/>
        </p:nvSpPr>
        <p:spPr>
          <a:xfrm flipV="1">
            <a:off x="6574763" y="3818036"/>
            <a:ext cx="1920987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70CBAE-BF7D-A2D8-D5CA-A422335D1C6A}"/>
              </a:ext>
            </a:extLst>
          </p:cNvPr>
          <p:cNvSpPr/>
          <p:nvPr/>
        </p:nvSpPr>
        <p:spPr>
          <a:xfrm>
            <a:off x="8947124" y="3220319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Terminal cost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32B5D5D-A72D-0EA7-8182-D13A4E74619F}"/>
              </a:ext>
            </a:extLst>
          </p:cNvPr>
          <p:cNvSpPr/>
          <p:nvPr/>
        </p:nvSpPr>
        <p:spPr>
          <a:xfrm>
            <a:off x="9198681" y="3826069"/>
            <a:ext cx="1927294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AAA20D-12B6-DF01-C6A2-41C539295617}"/>
              </a:ext>
            </a:extLst>
          </p:cNvPr>
          <p:cNvSpPr/>
          <p:nvPr/>
        </p:nvSpPr>
        <p:spPr>
          <a:xfrm>
            <a:off x="12644653" y="3841802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measured</a:t>
            </a:r>
            <a:r>
              <a:rPr lang="it-IT"/>
              <a:t> state of the system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1B0A23-51CA-5E42-9221-79BE58C81A98}"/>
              </a:ext>
            </a:extLst>
          </p:cNvPr>
          <p:cNvSpPr/>
          <p:nvPr/>
        </p:nvSpPr>
        <p:spPr>
          <a:xfrm>
            <a:off x="4872941" y="3561375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564F374-CE70-F840-B4C6-001C54771506}"/>
              </a:ext>
            </a:extLst>
          </p:cNvPr>
          <p:cNvSpPr/>
          <p:nvPr/>
        </p:nvSpPr>
        <p:spPr>
          <a:xfrm>
            <a:off x="12644653" y="4976498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Discretized</a:t>
            </a:r>
            <a:r>
              <a:rPr lang="it-IT"/>
              <a:t> dynamics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CA4D3B-EE17-BDDD-93E0-7324B1481A58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E16FA8-4334-90B3-65F9-970B7DDB5F3A}"/>
              </a:ext>
            </a:extLst>
          </p:cNvPr>
          <p:cNvSpPr/>
          <p:nvPr/>
        </p:nvSpPr>
        <p:spPr>
          <a:xfrm>
            <a:off x="-18912" y="-1"/>
            <a:ext cx="598763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A8C337-2872-8104-DE9F-4972E76FCF0E}"/>
              </a:ext>
            </a:extLst>
          </p:cNvPr>
          <p:cNvSpPr txBox="1"/>
          <p:nvPr/>
        </p:nvSpPr>
        <p:spPr>
          <a:xfrm>
            <a:off x="-18911" y="108782"/>
            <a:ext cx="6279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General MPC</a:t>
            </a:r>
          </a:p>
        </p:txBody>
      </p:sp>
      <p:pic>
        <p:nvPicPr>
          <p:cNvPr id="24" name="Elemento grafico 23" descr="Badge 1 contorno">
            <a:extLst>
              <a:ext uri="{FF2B5EF4-FFF2-40B4-BE49-F238E27FC236}">
                <a16:creationId xmlns:a16="http://schemas.microsoft.com/office/drawing/2014/main" id="{E9EE7DA3-800D-53ED-EEF4-306746A41E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4332" y="4251958"/>
            <a:ext cx="914400" cy="914400"/>
          </a:xfrm>
          <a:prstGeom prst="rect">
            <a:avLst/>
          </a:prstGeom>
        </p:spPr>
      </p:pic>
      <p:pic>
        <p:nvPicPr>
          <p:cNvPr id="26" name="Elemento grafico 25" descr="Badge contorno">
            <a:extLst>
              <a:ext uri="{FF2B5EF4-FFF2-40B4-BE49-F238E27FC236}">
                <a16:creationId xmlns:a16="http://schemas.microsoft.com/office/drawing/2014/main" id="{F3D33B53-E927-6E4D-A555-B3FB8BF0B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05050" y="42519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1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A3E49-2FC7-0CED-60FB-A64BB31D1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5E3586FE-A343-5F12-6995-760611B50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D303161D-64BA-D14D-F77D-3ACFAB338AD6}"/>
              </a:ext>
            </a:extLst>
          </p:cNvPr>
          <p:cNvSpPr/>
          <p:nvPr/>
        </p:nvSpPr>
        <p:spPr>
          <a:xfrm>
            <a:off x="400984" y="154317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Performance of MPC models depends on the choice of dynamic model and the length of the horizon.</a:t>
            </a:r>
            <a:endParaRPr lang="it-IT" sz="2400"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F9B655D9-4028-3A5D-E580-F4F6453186B5}"/>
              </a:ext>
            </a:extLst>
          </p:cNvPr>
          <p:cNvGrpSpPr/>
          <p:nvPr/>
        </p:nvGrpSpPr>
        <p:grpSpPr>
          <a:xfrm>
            <a:off x="400984" y="3082386"/>
            <a:ext cx="4259484" cy="3622876"/>
            <a:chOff x="3269474" y="2632551"/>
            <a:chExt cx="4259484" cy="3622876"/>
          </a:xfrm>
        </p:grpSpPr>
        <p:sp>
          <p:nvSpPr>
            <p:cNvPr id="88" name="Rettangolo con angoli arrotondati 87">
              <a:extLst>
                <a:ext uri="{FF2B5EF4-FFF2-40B4-BE49-F238E27FC236}">
                  <a16:creationId xmlns:a16="http://schemas.microsoft.com/office/drawing/2014/main" id="{245DB860-6A4C-E435-13CF-220F34178712}"/>
                </a:ext>
              </a:extLst>
            </p:cNvPr>
            <p:cNvSpPr/>
            <p:nvPr/>
          </p:nvSpPr>
          <p:spPr>
            <a:xfrm>
              <a:off x="3269474" y="2632551"/>
              <a:ext cx="4259484" cy="362287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FAB4EEF0-4B0B-14C8-26C0-6CFD8DC0F956}"/>
                    </a:ext>
                  </a:extLst>
                </p:cNvPr>
                <p:cNvSpPr txBox="1"/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FAB4EEF0-4B0B-14C8-26C0-6CFD8DC0F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C375AFDC-FA36-17DC-B0C9-D9921E6B98BA}"/>
                    </a:ext>
                  </a:extLst>
                </p:cNvPr>
                <p:cNvSpPr txBox="1"/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bar>
                              <m:bar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bar>
                          </m:lim>
                        </m:limLow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C375AFDC-FA36-17DC-B0C9-D9921E6B9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6503A13B-DC1B-8697-C385-4DDE47FC92B1}"/>
                    </a:ext>
                  </a:extLst>
                </p:cNvPr>
                <p:cNvSpPr txBox="1"/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/>
                </a:p>
              </p:txBody>
            </p:sp>
          </mc:Choice>
          <mc:Fallback xmlns="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6503A13B-DC1B-8697-C385-4DDE47FC9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3FE81BB3-5CE3-507C-9BFF-DAF2A17FDC3A}"/>
                    </a:ext>
                  </a:extLst>
                </p:cNvPr>
                <p:cNvSpPr txBox="1"/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3FE81BB3-5CE3-507C-9BFF-DAF2A17F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9B6B615C-04AD-C40E-B607-D6D5CC1E0E68}"/>
                    </a:ext>
                  </a:extLst>
                </p:cNvPr>
                <p:cNvSpPr txBox="1"/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9B6B615C-04AD-C40E-B607-D6D5CC1E0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6ED30233-7E29-250C-5A8B-4EFB47D8C298}"/>
                    </a:ext>
                  </a:extLst>
                </p:cNvPr>
                <p:cNvSpPr txBox="1"/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6ED30233-7E29-250C-5A8B-4EFB47D8C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E375AC64-E986-E5E7-839B-92D4F6DB6582}"/>
                    </a:ext>
                  </a:extLst>
                </p:cNvPr>
                <p:cNvSpPr txBox="1"/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E375AC64-E986-E5E7-839B-92D4F6DB6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868E5FD5-7116-9111-0893-CAFBB49EAC23}"/>
                    </a:ext>
                  </a:extLst>
                </p:cNvPr>
                <p:cNvSpPr txBox="1"/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868E5FD5-7116-9111-0893-CAFBB49EA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57C197E-EB60-F33E-1355-B3B58BBAACE0}"/>
              </a:ext>
            </a:extLst>
          </p:cNvPr>
          <p:cNvSpPr/>
          <p:nvPr/>
        </p:nvSpPr>
        <p:spPr>
          <a:xfrm>
            <a:off x="6320053" y="3889474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Initial</a:t>
            </a:r>
            <a:r>
              <a:rPr lang="it-IT"/>
              <a:t> </a:t>
            </a:r>
            <a:r>
              <a:rPr lang="it-IT" err="1"/>
              <a:t>measured</a:t>
            </a:r>
            <a:r>
              <a:rPr lang="it-IT"/>
              <a:t> state of the system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30DAD6-C44B-F119-9282-0C94A2BE9A6B}"/>
              </a:ext>
            </a:extLst>
          </p:cNvPr>
          <p:cNvSpPr/>
          <p:nvPr/>
        </p:nvSpPr>
        <p:spPr>
          <a:xfrm flipV="1">
            <a:off x="6574763" y="4624773"/>
            <a:ext cx="1920987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E3CB686-046C-B1CE-7EEC-5187C2EF72FC}"/>
              </a:ext>
            </a:extLst>
          </p:cNvPr>
          <p:cNvSpPr/>
          <p:nvPr/>
        </p:nvSpPr>
        <p:spPr>
          <a:xfrm>
            <a:off x="2530726" y="4641985"/>
            <a:ext cx="866130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21826C21-9356-2B6F-BE21-726F7ED0A4D1}"/>
              </a:ext>
            </a:extLst>
          </p:cNvPr>
          <p:cNvSpPr/>
          <p:nvPr/>
        </p:nvSpPr>
        <p:spPr>
          <a:xfrm>
            <a:off x="6352109" y="4934467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Discretized</a:t>
            </a:r>
            <a:r>
              <a:rPr lang="it-IT"/>
              <a:t> dynamics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356519E-1FDB-870B-F891-B41FC2E640DB}"/>
              </a:ext>
            </a:extLst>
          </p:cNvPr>
          <p:cNvSpPr/>
          <p:nvPr/>
        </p:nvSpPr>
        <p:spPr>
          <a:xfrm flipV="1">
            <a:off x="6456680" y="5519286"/>
            <a:ext cx="2197820" cy="48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377296F-F194-385A-F6CF-AF979DC9CAB5}"/>
              </a:ext>
            </a:extLst>
          </p:cNvPr>
          <p:cNvSpPr/>
          <p:nvPr/>
        </p:nvSpPr>
        <p:spPr>
          <a:xfrm>
            <a:off x="2530726" y="5424961"/>
            <a:ext cx="1716259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2C17C3C-1E9D-078E-F311-E7CE7721B1EF}"/>
              </a:ext>
            </a:extLst>
          </p:cNvPr>
          <p:cNvSpPr/>
          <p:nvPr/>
        </p:nvSpPr>
        <p:spPr>
          <a:xfrm>
            <a:off x="4872940" y="4249201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C76E286F-D3A5-D580-3279-4891C2F79843}"/>
              </a:ext>
            </a:extLst>
          </p:cNvPr>
          <p:cNvSpPr/>
          <p:nvPr/>
        </p:nvSpPr>
        <p:spPr>
          <a:xfrm>
            <a:off x="4872941" y="5281973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20029F47-328B-1F2A-1A10-C877A5B0E088}"/>
              </a:ext>
            </a:extLst>
          </p:cNvPr>
          <p:cNvSpPr/>
          <p:nvPr/>
        </p:nvSpPr>
        <p:spPr>
          <a:xfrm>
            <a:off x="-11838" y="-5246"/>
            <a:ext cx="12203838" cy="1334780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AD8097A8-793E-DD6C-0FCC-893E52089D1E}"/>
              </a:ext>
            </a:extLst>
          </p:cNvPr>
          <p:cNvSpPr/>
          <p:nvPr/>
        </p:nvSpPr>
        <p:spPr>
          <a:xfrm>
            <a:off x="12316029" y="4127122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Equality </a:t>
            </a:r>
            <a:r>
              <a:rPr lang="it-IT" err="1"/>
              <a:t>constraint</a:t>
            </a:r>
            <a:r>
              <a:rPr lang="it-IT"/>
              <a:t> action on the terminal state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7ECB0B0D-0BB8-19D8-7A7A-63EE5A1A1A03}"/>
              </a:ext>
            </a:extLst>
          </p:cNvPr>
          <p:cNvSpPr/>
          <p:nvPr/>
        </p:nvSpPr>
        <p:spPr>
          <a:xfrm>
            <a:off x="12316029" y="5202770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Equality </a:t>
            </a:r>
            <a:r>
              <a:rPr lang="it-IT" err="1"/>
              <a:t>constraint</a:t>
            </a:r>
            <a:r>
              <a:rPr lang="it-IT"/>
              <a:t> 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060C3D3-A6C8-AC6C-B863-6BB28B98E0CD}"/>
              </a:ext>
            </a:extLst>
          </p:cNvPr>
          <p:cNvSpPr/>
          <p:nvPr/>
        </p:nvSpPr>
        <p:spPr>
          <a:xfrm>
            <a:off x="15093212" y="5202770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Inequality</a:t>
            </a:r>
            <a:r>
              <a:rPr lang="it-IT"/>
              <a:t> </a:t>
            </a:r>
            <a:r>
              <a:rPr lang="it-IT" err="1"/>
              <a:t>contraints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0F0C903-F937-BED9-678F-2FABDFC790DE}"/>
              </a:ext>
            </a:extLst>
          </p:cNvPr>
          <p:cNvSpPr/>
          <p:nvPr/>
        </p:nvSpPr>
        <p:spPr>
          <a:xfrm>
            <a:off x="-18912" y="-1"/>
            <a:ext cx="598763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0D5002-D527-F7EF-586B-E5016369EAB9}"/>
              </a:ext>
            </a:extLst>
          </p:cNvPr>
          <p:cNvSpPr txBox="1"/>
          <p:nvPr/>
        </p:nvSpPr>
        <p:spPr>
          <a:xfrm>
            <a:off x="-18911" y="108782"/>
            <a:ext cx="6279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General MPC </a:t>
            </a:r>
          </a:p>
        </p:txBody>
      </p:sp>
      <p:pic>
        <p:nvPicPr>
          <p:cNvPr id="14" name="Elemento grafico 13" descr="Badge 3 contorno">
            <a:extLst>
              <a:ext uri="{FF2B5EF4-FFF2-40B4-BE49-F238E27FC236}">
                <a16:creationId xmlns:a16="http://schemas.microsoft.com/office/drawing/2014/main" id="{9F79F220-417E-D497-E689-DDB77488CA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9079" y="3925957"/>
            <a:ext cx="914400" cy="914400"/>
          </a:xfrm>
          <a:prstGeom prst="rect">
            <a:avLst/>
          </a:prstGeom>
        </p:spPr>
      </p:pic>
      <p:pic>
        <p:nvPicPr>
          <p:cNvPr id="20" name="Elemento grafico 19" descr="Badge 4 contorno">
            <a:extLst>
              <a:ext uri="{FF2B5EF4-FFF2-40B4-BE49-F238E27FC236}">
                <a16:creationId xmlns:a16="http://schemas.microsoft.com/office/drawing/2014/main" id="{E84BC0F1-E333-ACF7-7F84-1D5093D6F7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59079" y="50364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C462-EF90-F44C-2459-096D5D51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124551A0-542B-4C95-D9C6-EDD8D0721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AC6FE8E4-982B-0DEB-3CFA-18744F73BD66}"/>
              </a:ext>
            </a:extLst>
          </p:cNvPr>
          <p:cNvSpPr/>
          <p:nvPr/>
        </p:nvSpPr>
        <p:spPr>
          <a:xfrm>
            <a:off x="400984" y="1543178"/>
            <a:ext cx="11378194" cy="132556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Performance of MPC models depends on the choice of dynamic model and the length of the horizon.</a:t>
            </a:r>
            <a:endParaRPr lang="it-IT" sz="2400"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3167D456-7C7F-98D3-36C4-E6DB692F33E0}"/>
              </a:ext>
            </a:extLst>
          </p:cNvPr>
          <p:cNvGrpSpPr/>
          <p:nvPr/>
        </p:nvGrpSpPr>
        <p:grpSpPr>
          <a:xfrm>
            <a:off x="400984" y="3082386"/>
            <a:ext cx="4259484" cy="3622876"/>
            <a:chOff x="3269474" y="2632551"/>
            <a:chExt cx="4259484" cy="3622876"/>
          </a:xfrm>
        </p:grpSpPr>
        <p:sp>
          <p:nvSpPr>
            <p:cNvPr id="88" name="Rettangolo con angoli arrotondati 87">
              <a:extLst>
                <a:ext uri="{FF2B5EF4-FFF2-40B4-BE49-F238E27FC236}">
                  <a16:creationId xmlns:a16="http://schemas.microsoft.com/office/drawing/2014/main" id="{AB8F1B85-BCC3-E413-099B-E017279EE415}"/>
                </a:ext>
              </a:extLst>
            </p:cNvPr>
            <p:cNvSpPr/>
            <p:nvPr/>
          </p:nvSpPr>
          <p:spPr>
            <a:xfrm>
              <a:off x="3269474" y="2632551"/>
              <a:ext cx="4259484" cy="3622876"/>
            </a:xfrm>
            <a:prstGeom prst="roundRect">
              <a:avLst/>
            </a:prstGeom>
            <a:solidFill>
              <a:srgbClr val="8224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CC21C020-862B-5EC4-7874-03DDD119F9C0}"/>
                    </a:ext>
                  </a:extLst>
                </p:cNvPr>
                <p:cNvSpPr txBox="1"/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CC21C020-862B-5EC4-7874-03DDD119F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436" y="3863291"/>
                  <a:ext cx="54864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2CEDD6EC-2CDC-9897-8FF9-CCAA9032E43E}"/>
                    </a:ext>
                  </a:extLst>
                </p:cNvPr>
                <p:cNvSpPr txBox="1"/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it-IT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lim>
                            <m:bar>
                              <m:bar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bar>
                          </m:lim>
                        </m:limLow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2CEDD6EC-2CDC-9897-8FF9-CCAA9032E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958" y="2841675"/>
                  <a:ext cx="3432517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3B73882C-0594-911B-384F-03369C625392}"/>
                    </a:ext>
                  </a:extLst>
                </p:cNvPr>
                <p:cNvSpPr txBox="1"/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b="0">
                      <a:solidFill>
                        <a:schemeClr val="bg1"/>
                      </a:solidFill>
                    </a:rPr>
                    <a:t> </a:t>
                  </a:r>
                  <a:endParaRPr lang="it-IT"/>
                </a:p>
              </p:txBody>
            </p:sp>
          </mc:Choice>
          <mc:Fallback xmlns=""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3B73882C-0594-911B-384F-03369C625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3863291"/>
                  <a:ext cx="11379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54B0D2A1-5396-FBBD-0381-2DB7E998E561}"/>
                    </a:ext>
                  </a:extLst>
                </p:cNvPr>
                <p:cNvSpPr txBox="1"/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it-IT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54B0D2A1-5396-FBBD-0381-2DB7E998E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259323"/>
                  <a:ext cx="13411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2DB2E4AE-FB4D-CF46-F3B3-FBEF0923A7F0}"/>
                    </a:ext>
                  </a:extLst>
                </p:cNvPr>
                <p:cNvSpPr txBox="1"/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2DB2E4AE-FB4D-CF46-F3B3-FBEF0923A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628655"/>
                  <a:ext cx="183387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FAE5DF9F-4C90-F876-4603-9ABEAC7EE8BE}"/>
                    </a:ext>
                  </a:extLst>
                </p:cNvPr>
                <p:cNvSpPr txBox="1"/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FAE5DF9F-4C90-F876-4603-9ABEAC7EE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4997987"/>
                  <a:ext cx="155448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653E0C6E-FEC7-027E-B5F8-FDBE56F82120}"/>
                    </a:ext>
                  </a:extLst>
                </p:cNvPr>
                <p:cNvSpPr txBox="1"/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653E0C6E-FEC7-027E-B5F8-FDBE56F82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16" y="5367319"/>
                  <a:ext cx="15392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0559D74B-EC18-C2C8-5C94-04EB67127E95}"/>
                    </a:ext>
                  </a:extLst>
                </p:cNvPr>
                <p:cNvSpPr txBox="1"/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</m:oMath>
                    </m:oMathPara>
                  </a14:m>
                  <a:endParaRPr lang="it-IT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asellaDiTesto 95">
                  <a:extLst>
                    <a:ext uri="{FF2B5EF4-FFF2-40B4-BE49-F238E27FC236}">
                      <a16:creationId xmlns:a16="http://schemas.microsoft.com/office/drawing/2014/main" id="{0559D74B-EC18-C2C8-5C94-04EB67127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575" y="4628655"/>
                  <a:ext cx="169164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EE154F3-0893-A737-6EC9-8DDB513929F4}"/>
              </a:ext>
            </a:extLst>
          </p:cNvPr>
          <p:cNvSpPr/>
          <p:nvPr/>
        </p:nvSpPr>
        <p:spPr>
          <a:xfrm>
            <a:off x="6356829" y="4127123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Equality </a:t>
            </a:r>
            <a:r>
              <a:rPr lang="it-IT" err="1"/>
              <a:t>constraint</a:t>
            </a:r>
            <a:r>
              <a:rPr lang="it-IT"/>
              <a:t> action on the terminal state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3053AC6-2044-C8FE-D494-E9E7D041DA5E}"/>
              </a:ext>
            </a:extLst>
          </p:cNvPr>
          <p:cNvSpPr/>
          <p:nvPr/>
        </p:nvSpPr>
        <p:spPr>
          <a:xfrm flipV="1">
            <a:off x="6611539" y="4972385"/>
            <a:ext cx="1920987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E565B6F-D663-E4D7-9993-8040155DA870}"/>
              </a:ext>
            </a:extLst>
          </p:cNvPr>
          <p:cNvSpPr/>
          <p:nvPr/>
        </p:nvSpPr>
        <p:spPr>
          <a:xfrm>
            <a:off x="2505773" y="5057933"/>
            <a:ext cx="1539240" cy="472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C5FCE45-8A3C-258F-E148-0695E49653A5}"/>
              </a:ext>
            </a:extLst>
          </p:cNvPr>
          <p:cNvSpPr/>
          <p:nvPr/>
        </p:nvSpPr>
        <p:spPr>
          <a:xfrm>
            <a:off x="6334538" y="5202770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Equality </a:t>
            </a:r>
            <a:r>
              <a:rPr lang="it-IT" err="1"/>
              <a:t>constraint</a:t>
            </a:r>
            <a:r>
              <a:rPr lang="it-IT"/>
              <a:t>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04A0097-6697-1FEB-4CB6-021EE01F0438}"/>
              </a:ext>
            </a:extLst>
          </p:cNvPr>
          <p:cNvSpPr/>
          <p:nvPr/>
        </p:nvSpPr>
        <p:spPr>
          <a:xfrm>
            <a:off x="9111721" y="5202770"/>
            <a:ext cx="2430408" cy="942647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Inequality</a:t>
            </a:r>
            <a:r>
              <a:rPr lang="it-IT"/>
              <a:t> </a:t>
            </a:r>
            <a:r>
              <a:rPr lang="it-IT" err="1"/>
              <a:t>contraints</a:t>
            </a:r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65951AC-E3FC-EFB2-2143-AEE89898CD65}"/>
              </a:ext>
            </a:extLst>
          </p:cNvPr>
          <p:cNvSpPr/>
          <p:nvPr/>
        </p:nvSpPr>
        <p:spPr>
          <a:xfrm flipV="1">
            <a:off x="6611539" y="5817644"/>
            <a:ext cx="1920986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4C6A57A-9E3B-E3AF-7DE5-8B5F0D92BDD6}"/>
              </a:ext>
            </a:extLst>
          </p:cNvPr>
          <p:cNvSpPr/>
          <p:nvPr/>
        </p:nvSpPr>
        <p:spPr>
          <a:xfrm flipV="1">
            <a:off x="9238415" y="5813381"/>
            <a:ext cx="2175697" cy="457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B0D47D-E116-3094-E9B4-A5138EC15E4A}"/>
              </a:ext>
            </a:extLst>
          </p:cNvPr>
          <p:cNvSpPr/>
          <p:nvPr/>
        </p:nvSpPr>
        <p:spPr>
          <a:xfrm>
            <a:off x="2505773" y="5771435"/>
            <a:ext cx="153924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67734EB-B690-50CB-8627-EB6ADBD10ACD}"/>
              </a:ext>
            </a:extLst>
          </p:cNvPr>
          <p:cNvSpPr/>
          <p:nvPr/>
        </p:nvSpPr>
        <p:spPr>
          <a:xfrm>
            <a:off x="2505773" y="6145417"/>
            <a:ext cx="153924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044A6D0F-CA85-9B0E-07B9-90EEFB5A3A68}"/>
              </a:ext>
            </a:extLst>
          </p:cNvPr>
          <p:cNvSpPr/>
          <p:nvPr/>
        </p:nvSpPr>
        <p:spPr>
          <a:xfrm>
            <a:off x="4872941" y="4643074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1CBCD0-C57E-C2FB-7A28-B4D413556A45}"/>
              </a:ext>
            </a:extLst>
          </p:cNvPr>
          <p:cNvSpPr/>
          <p:nvPr/>
        </p:nvSpPr>
        <p:spPr>
          <a:xfrm>
            <a:off x="4872940" y="5722667"/>
            <a:ext cx="1030147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0C87F13-A4E4-55AC-D32C-2B78D3CA6CFF}"/>
              </a:ext>
            </a:extLst>
          </p:cNvPr>
          <p:cNvSpPr/>
          <p:nvPr/>
        </p:nvSpPr>
        <p:spPr>
          <a:xfrm>
            <a:off x="-11838" y="-4650"/>
            <a:ext cx="12203838" cy="133418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74287E3-447A-1552-0296-B2700928DBEB}"/>
              </a:ext>
            </a:extLst>
          </p:cNvPr>
          <p:cNvSpPr/>
          <p:nvPr/>
        </p:nvSpPr>
        <p:spPr>
          <a:xfrm>
            <a:off x="-18912" y="-1"/>
            <a:ext cx="5987633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B71DC2-B13A-085F-A233-B03414AC4CCC}"/>
              </a:ext>
            </a:extLst>
          </p:cNvPr>
          <p:cNvSpPr txBox="1"/>
          <p:nvPr/>
        </p:nvSpPr>
        <p:spPr>
          <a:xfrm>
            <a:off x="-18911" y="108782"/>
            <a:ext cx="6279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>
                <a:solidFill>
                  <a:schemeClr val="bg1"/>
                </a:solidFill>
              </a:rPr>
              <a:t>General MPC </a:t>
            </a:r>
          </a:p>
        </p:txBody>
      </p:sp>
      <p:pic>
        <p:nvPicPr>
          <p:cNvPr id="6" name="Elemento grafico 5" descr="Badge 5 contorno">
            <a:extLst>
              <a:ext uri="{FF2B5EF4-FFF2-40B4-BE49-F238E27FC236}">
                <a16:creationId xmlns:a16="http://schemas.microsoft.com/office/drawing/2014/main" id="{6D1D2803-D0F9-8BA9-03B7-6C84DA3237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1628" y="3470094"/>
            <a:ext cx="666000" cy="666000"/>
          </a:xfrm>
          <a:prstGeom prst="rect">
            <a:avLst/>
          </a:prstGeom>
        </p:spPr>
      </p:pic>
      <p:pic>
        <p:nvPicPr>
          <p:cNvPr id="14" name="Elemento grafico 13" descr="Badge 6 contorno">
            <a:extLst>
              <a:ext uri="{FF2B5EF4-FFF2-40B4-BE49-F238E27FC236}">
                <a16:creationId xmlns:a16="http://schemas.microsoft.com/office/drawing/2014/main" id="{9D5F0718-0359-1023-FF59-0A99BB5E22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71628" y="6145417"/>
            <a:ext cx="664734" cy="664734"/>
          </a:xfrm>
          <a:prstGeom prst="rect">
            <a:avLst/>
          </a:prstGeom>
        </p:spPr>
      </p:pic>
      <p:pic>
        <p:nvPicPr>
          <p:cNvPr id="21" name="Elemento grafico 20" descr="Badge 7 contorno">
            <a:extLst>
              <a:ext uri="{FF2B5EF4-FFF2-40B4-BE49-F238E27FC236}">
                <a16:creationId xmlns:a16="http://schemas.microsoft.com/office/drawing/2014/main" id="{89BB284F-AEB0-B12A-B404-4DB3C3C4FE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3263" y="4547215"/>
            <a:ext cx="666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C1586-92F2-FA10-D263-507EE28F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2FD3B851-57EE-1AC2-361A-C8300CA9E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9"/>
          <a:stretch/>
        </p:blipFill>
        <p:spPr>
          <a:xfrm>
            <a:off x="4900814" y="2645793"/>
            <a:ext cx="2390372" cy="2847822"/>
          </a:xfrm>
          <a:prstGeom prst="rect">
            <a:avLst/>
          </a:prstGeom>
        </p:spPr>
      </p:pic>
      <p:pic>
        <p:nvPicPr>
          <p:cNvPr id="14" name="Immagine 13" descr="Immagine che contiene cartone animato, robot, action figure, Personaggio immaginario&#10;&#10;Il contenuto generato dall'IA potrebbe non essere corretto.">
            <a:extLst>
              <a:ext uri="{FF2B5EF4-FFF2-40B4-BE49-F238E27FC236}">
                <a16:creationId xmlns:a16="http://schemas.microsoft.com/office/drawing/2014/main" id="{8609F164-9EE1-037F-9C70-CBFB09ED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48" y="1652055"/>
            <a:ext cx="5202466" cy="5802750"/>
          </a:xfrm>
          <a:prstGeom prst="rect">
            <a:avLst/>
          </a:prstGeom>
        </p:spPr>
      </p:pic>
      <p:sp>
        <p:nvSpPr>
          <p:cNvPr id="73" name="Rettangolo 72">
            <a:extLst>
              <a:ext uri="{FF2B5EF4-FFF2-40B4-BE49-F238E27FC236}">
                <a16:creationId xmlns:a16="http://schemas.microsoft.com/office/drawing/2014/main" id="{105246D1-4222-F2CC-91A2-895CC577C7B3}"/>
              </a:ext>
            </a:extLst>
          </p:cNvPr>
          <p:cNvSpPr/>
          <p:nvPr/>
        </p:nvSpPr>
        <p:spPr>
          <a:xfrm>
            <a:off x="1387072" y="1427626"/>
            <a:ext cx="9149075" cy="765364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The Robot </a:t>
            </a:r>
            <a:r>
              <a:rPr lang="it-IT" sz="2400" err="1"/>
              <a:t>used</a:t>
            </a:r>
            <a:r>
              <a:rPr lang="it-IT" sz="2400"/>
              <a:t> in </a:t>
            </a:r>
            <a:r>
              <a:rPr lang="it-IT" sz="2400" err="1"/>
              <a:t>simulation</a:t>
            </a:r>
            <a:r>
              <a:rPr lang="it-IT" sz="2400"/>
              <a:t> </a:t>
            </a:r>
            <a:r>
              <a:rPr lang="it-IT" sz="2400" err="1"/>
              <a:t>is</a:t>
            </a:r>
            <a:r>
              <a:rPr lang="it-IT" sz="2400"/>
              <a:t> </a:t>
            </a:r>
          </a:p>
          <a:p>
            <a:pPr algn="ctr"/>
            <a:r>
              <a:rPr lang="it-IT" sz="2400" b="1"/>
              <a:t>TALOS</a:t>
            </a:r>
            <a:r>
              <a:rPr lang="it-IT" sz="2400"/>
              <a:t> (PAL </a:t>
            </a:r>
            <a:r>
              <a:rPr lang="it-IT" sz="2400" err="1"/>
              <a:t>Robotics</a:t>
            </a:r>
            <a:r>
              <a:rPr lang="it-IT" sz="2400"/>
              <a:t> 2017) </a:t>
            </a:r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57A1441F-F4CA-B9AD-9E96-94DBC6D4E08E}"/>
              </a:ext>
            </a:extLst>
          </p:cNvPr>
          <p:cNvSpPr/>
          <p:nvPr/>
        </p:nvSpPr>
        <p:spPr>
          <a:xfrm>
            <a:off x="-11838" y="0"/>
            <a:ext cx="12203838" cy="1329533"/>
          </a:xfrm>
          <a:prstGeom prst="rect">
            <a:avLst/>
          </a:prstGeom>
          <a:solidFill>
            <a:srgbClr val="822433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400">
              <a:solidFill>
                <a:schemeClr val="tx1"/>
              </a:solidFill>
            </a:endParaRP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3F86152A-7057-C217-7DFC-68DCEF0579B0}"/>
              </a:ext>
            </a:extLst>
          </p:cNvPr>
          <p:cNvSpPr/>
          <p:nvPr/>
        </p:nvSpPr>
        <p:spPr>
          <a:xfrm>
            <a:off x="-18912" y="-1"/>
            <a:ext cx="6942226" cy="1325563"/>
          </a:xfrm>
          <a:prstGeom prst="rect">
            <a:avLst/>
          </a:prstGeom>
          <a:solidFill>
            <a:srgbClr val="660000"/>
          </a:solidFill>
          <a:ln w="63500">
            <a:noFill/>
          </a:ln>
          <a:effectLst>
            <a:outerShdw blurRad="292100" dist="1016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660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523B6A8C-6C03-7B61-AAA4-3EAB3D129B2F}"/>
              </a:ext>
            </a:extLst>
          </p:cNvPr>
          <p:cNvSpPr txBox="1"/>
          <p:nvPr/>
        </p:nvSpPr>
        <p:spPr>
          <a:xfrm>
            <a:off x="-18912" y="108782"/>
            <a:ext cx="8391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err="1">
                <a:solidFill>
                  <a:schemeClr val="bg1"/>
                </a:solidFill>
              </a:rPr>
              <a:t>Talos</a:t>
            </a:r>
            <a:r>
              <a:rPr lang="it-IT" sz="6600">
                <a:solidFill>
                  <a:schemeClr val="bg1"/>
                </a:solidFill>
              </a:rPr>
              <a:t> Robot Model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123620-4A28-92F4-AE62-78D85EEE5F07}"/>
              </a:ext>
            </a:extLst>
          </p:cNvPr>
          <p:cNvSpPr/>
          <p:nvPr/>
        </p:nvSpPr>
        <p:spPr>
          <a:xfrm>
            <a:off x="3995675" y="2721734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err="1"/>
              <a:t>Shoulder</a:t>
            </a:r>
            <a:endParaRPr lang="it-IT" sz="110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B3856DA-ABAC-AE36-C5DB-FE0D42079863}"/>
              </a:ext>
            </a:extLst>
          </p:cNvPr>
          <p:cNvSpPr/>
          <p:nvPr/>
        </p:nvSpPr>
        <p:spPr>
          <a:xfrm>
            <a:off x="3995675" y="3052035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3 </a:t>
            </a:r>
            <a:r>
              <a:rPr lang="it-IT" sz="1100" err="1"/>
              <a:t>Dof</a:t>
            </a:r>
            <a:endParaRPr lang="it-IT" sz="1100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1AF799D-1BA1-F91F-339B-8D54C0F48E2B}"/>
              </a:ext>
            </a:extLst>
          </p:cNvPr>
          <p:cNvSpPr/>
          <p:nvPr/>
        </p:nvSpPr>
        <p:spPr>
          <a:xfrm>
            <a:off x="7462180" y="3495237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err="1"/>
              <a:t>Waist</a:t>
            </a:r>
            <a:endParaRPr lang="it-IT" sz="1100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4EC1263-D4AE-E454-C895-3BC92F152A26}"/>
              </a:ext>
            </a:extLst>
          </p:cNvPr>
          <p:cNvSpPr/>
          <p:nvPr/>
        </p:nvSpPr>
        <p:spPr>
          <a:xfrm>
            <a:off x="7462180" y="3825538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2 </a:t>
            </a:r>
            <a:r>
              <a:rPr lang="it-IT" sz="1100" err="1"/>
              <a:t>Dof</a:t>
            </a:r>
            <a:endParaRPr lang="it-IT" sz="1100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A0D2795-4B7B-CFCC-A103-3CFF04205C3A}"/>
              </a:ext>
            </a:extLst>
          </p:cNvPr>
          <p:cNvSpPr/>
          <p:nvPr/>
        </p:nvSpPr>
        <p:spPr>
          <a:xfrm>
            <a:off x="7596947" y="4125084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Hip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DC7100AD-909F-E741-6449-7D40ADF22032}"/>
              </a:ext>
            </a:extLst>
          </p:cNvPr>
          <p:cNvSpPr/>
          <p:nvPr/>
        </p:nvSpPr>
        <p:spPr>
          <a:xfrm>
            <a:off x="7596947" y="4455385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3 </a:t>
            </a:r>
            <a:r>
              <a:rPr lang="it-IT" sz="1100" err="1"/>
              <a:t>Dof</a:t>
            </a:r>
            <a:endParaRPr lang="it-IT" sz="110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E20F42D-2455-E861-DD6E-84AF7AF30D32}"/>
              </a:ext>
            </a:extLst>
          </p:cNvPr>
          <p:cNvSpPr/>
          <p:nvPr/>
        </p:nvSpPr>
        <p:spPr>
          <a:xfrm>
            <a:off x="3632143" y="3960232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err="1"/>
              <a:t>Gripper</a:t>
            </a:r>
            <a:endParaRPr lang="it-IT" sz="1100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F6220C6-C3FF-3DDF-4043-C319B265A9B9}"/>
              </a:ext>
            </a:extLst>
          </p:cNvPr>
          <p:cNvSpPr/>
          <p:nvPr/>
        </p:nvSpPr>
        <p:spPr>
          <a:xfrm>
            <a:off x="3632143" y="4290533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1 </a:t>
            </a:r>
            <a:r>
              <a:rPr lang="it-IT" sz="1100" err="1"/>
              <a:t>Dof</a:t>
            </a:r>
            <a:endParaRPr lang="it-IT" sz="110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AD195900-FB30-16A3-6C12-65D814D0BF5F}"/>
              </a:ext>
            </a:extLst>
          </p:cNvPr>
          <p:cNvSpPr/>
          <p:nvPr/>
        </p:nvSpPr>
        <p:spPr>
          <a:xfrm>
            <a:off x="4397882" y="5375508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err="1"/>
              <a:t>Knee</a:t>
            </a:r>
            <a:endParaRPr lang="it-IT" sz="1100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0613870-10F5-06F1-980D-1936FDE2DF71}"/>
              </a:ext>
            </a:extLst>
          </p:cNvPr>
          <p:cNvSpPr/>
          <p:nvPr/>
        </p:nvSpPr>
        <p:spPr>
          <a:xfrm>
            <a:off x="4397882" y="5705809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1 </a:t>
            </a:r>
            <a:r>
              <a:rPr lang="it-IT" sz="1100" err="1"/>
              <a:t>Dof</a:t>
            </a:r>
            <a:endParaRPr lang="it-IT" sz="110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CEC8FE59-46AE-467D-B5C3-C7B7673D0E20}"/>
              </a:ext>
            </a:extLst>
          </p:cNvPr>
          <p:cNvSpPr/>
          <p:nvPr/>
        </p:nvSpPr>
        <p:spPr>
          <a:xfrm>
            <a:off x="4362451" y="6185688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Foot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C0D03F62-98CB-72C1-2E84-84CACFF7A1C1}"/>
              </a:ext>
            </a:extLst>
          </p:cNvPr>
          <p:cNvSpPr/>
          <p:nvPr/>
        </p:nvSpPr>
        <p:spPr>
          <a:xfrm>
            <a:off x="4362451" y="6515989"/>
            <a:ext cx="810690" cy="208401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/>
              <a:t>2 </a:t>
            </a:r>
            <a:r>
              <a:rPr lang="it-IT" sz="1100" err="1"/>
              <a:t>Dof</a:t>
            </a:r>
            <a:endParaRPr lang="it-IT" sz="1100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652FA6D7-D8F5-43A8-DCFD-A896C1EAAAEA}"/>
              </a:ext>
            </a:extLst>
          </p:cNvPr>
          <p:cNvCxnSpPr>
            <a:cxnSpLocks/>
          </p:cNvCxnSpPr>
          <p:nvPr/>
        </p:nvCxnSpPr>
        <p:spPr>
          <a:xfrm>
            <a:off x="3995675" y="2994598"/>
            <a:ext cx="1248149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926DFF84-13F7-54D9-DA44-0183389CEF1F}"/>
              </a:ext>
            </a:extLst>
          </p:cNvPr>
          <p:cNvSpPr>
            <a:spLocks noChangeAspect="1"/>
          </p:cNvSpPr>
          <p:nvPr/>
        </p:nvSpPr>
        <p:spPr>
          <a:xfrm>
            <a:off x="5178475" y="2929249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C51B1F6D-EBC1-4853-C858-42CC0420FC2B}"/>
              </a:ext>
            </a:extLst>
          </p:cNvPr>
          <p:cNvCxnSpPr>
            <a:cxnSpLocks/>
          </p:cNvCxnSpPr>
          <p:nvPr/>
        </p:nvCxnSpPr>
        <p:spPr>
          <a:xfrm>
            <a:off x="6090081" y="3764939"/>
            <a:ext cx="2182789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e 53">
            <a:extLst>
              <a:ext uri="{FF2B5EF4-FFF2-40B4-BE49-F238E27FC236}">
                <a16:creationId xmlns:a16="http://schemas.microsoft.com/office/drawing/2014/main" id="{4A5A3C70-3C4B-E8F4-2575-D030C393B942}"/>
              </a:ext>
            </a:extLst>
          </p:cNvPr>
          <p:cNvSpPr>
            <a:spLocks noChangeAspect="1"/>
          </p:cNvSpPr>
          <p:nvPr/>
        </p:nvSpPr>
        <p:spPr>
          <a:xfrm>
            <a:off x="6031915" y="3699590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1872AA-E442-14BB-FAB8-466A0EA8CC3D}"/>
              </a:ext>
            </a:extLst>
          </p:cNvPr>
          <p:cNvCxnSpPr>
            <a:cxnSpLocks/>
          </p:cNvCxnSpPr>
          <p:nvPr/>
        </p:nvCxnSpPr>
        <p:spPr>
          <a:xfrm>
            <a:off x="6280354" y="4390036"/>
            <a:ext cx="2127283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874FA775-82EB-2C0E-67F0-3BDC116C6099}"/>
              </a:ext>
            </a:extLst>
          </p:cNvPr>
          <p:cNvSpPr>
            <a:spLocks noChangeAspect="1"/>
          </p:cNvSpPr>
          <p:nvPr/>
        </p:nvSpPr>
        <p:spPr>
          <a:xfrm>
            <a:off x="6222188" y="4324687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1D84257-02B7-8A94-98F2-A5E0275C4909}"/>
              </a:ext>
            </a:extLst>
          </p:cNvPr>
          <p:cNvCxnSpPr>
            <a:cxnSpLocks/>
          </p:cNvCxnSpPr>
          <p:nvPr/>
        </p:nvCxnSpPr>
        <p:spPr>
          <a:xfrm>
            <a:off x="3635951" y="4228642"/>
            <a:ext cx="1248149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F80C82B9-EC60-7193-D22B-456A828D57D1}"/>
              </a:ext>
            </a:extLst>
          </p:cNvPr>
          <p:cNvSpPr>
            <a:spLocks noChangeAspect="1"/>
          </p:cNvSpPr>
          <p:nvPr/>
        </p:nvSpPr>
        <p:spPr>
          <a:xfrm>
            <a:off x="4818751" y="4163293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1AE304-FFFE-ECBF-84DC-8B707CB4508B}"/>
              </a:ext>
            </a:extLst>
          </p:cNvPr>
          <p:cNvCxnSpPr>
            <a:cxnSpLocks/>
          </p:cNvCxnSpPr>
          <p:nvPr/>
        </p:nvCxnSpPr>
        <p:spPr>
          <a:xfrm>
            <a:off x="4382642" y="5652604"/>
            <a:ext cx="1304962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e 60">
            <a:extLst>
              <a:ext uri="{FF2B5EF4-FFF2-40B4-BE49-F238E27FC236}">
                <a16:creationId xmlns:a16="http://schemas.microsoft.com/office/drawing/2014/main" id="{73A8363D-A504-9B56-98A5-D7839662FE2D}"/>
              </a:ext>
            </a:extLst>
          </p:cNvPr>
          <p:cNvSpPr>
            <a:spLocks noChangeAspect="1"/>
          </p:cNvSpPr>
          <p:nvPr/>
        </p:nvSpPr>
        <p:spPr>
          <a:xfrm>
            <a:off x="5622255" y="5587255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A9AF5C16-26BA-C0B1-CEAA-8FB2774BFA91}"/>
              </a:ext>
            </a:extLst>
          </p:cNvPr>
          <p:cNvCxnSpPr>
            <a:cxnSpLocks/>
          </p:cNvCxnSpPr>
          <p:nvPr/>
        </p:nvCxnSpPr>
        <p:spPr>
          <a:xfrm>
            <a:off x="4362451" y="6450810"/>
            <a:ext cx="1533810" cy="0"/>
          </a:xfrm>
          <a:prstGeom prst="line">
            <a:avLst/>
          </a:prstGeom>
          <a:ln w="28575">
            <a:solidFill>
              <a:srgbClr val="66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e 64">
            <a:extLst>
              <a:ext uri="{FF2B5EF4-FFF2-40B4-BE49-F238E27FC236}">
                <a16:creationId xmlns:a16="http://schemas.microsoft.com/office/drawing/2014/main" id="{2DA0DD5D-E21B-47BB-4F75-7342B93674BC}"/>
              </a:ext>
            </a:extLst>
          </p:cNvPr>
          <p:cNvSpPr>
            <a:spLocks noChangeAspect="1"/>
          </p:cNvSpPr>
          <p:nvPr/>
        </p:nvSpPr>
        <p:spPr>
          <a:xfrm>
            <a:off x="5830912" y="6385461"/>
            <a:ext cx="130698" cy="130698"/>
          </a:xfrm>
          <a:prstGeom prst="ellipse">
            <a:avLst/>
          </a:prstGeom>
          <a:noFill/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tangolo con angoli arrotondati 67">
                <a:extLst>
                  <a:ext uri="{FF2B5EF4-FFF2-40B4-BE49-F238E27FC236}">
                    <a16:creationId xmlns:a16="http://schemas.microsoft.com/office/drawing/2014/main" id="{BEFC14FA-E9C2-D226-A5DB-1ABE28FD88B9}"/>
                  </a:ext>
                </a:extLst>
              </p:cNvPr>
              <p:cNvSpPr/>
              <p:nvPr/>
            </p:nvSpPr>
            <p:spPr>
              <a:xfrm>
                <a:off x="9004423" y="2557229"/>
                <a:ext cx="2797186" cy="450608"/>
              </a:xfrm>
              <a:prstGeom prst="roundRect">
                <a:avLst>
                  <a:gd name="adj" fmla="val 0"/>
                </a:avLst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800" b="0" err="1"/>
                  <a:t>Actuated</a:t>
                </a:r>
                <a:r>
                  <a:rPr lang="it-IT" sz="1800" b="0"/>
                  <a:t> joints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68" name="Rettangolo con angoli arrotondati 67">
                <a:extLst>
                  <a:ext uri="{FF2B5EF4-FFF2-40B4-BE49-F238E27FC236}">
                    <a16:creationId xmlns:a16="http://schemas.microsoft.com/office/drawing/2014/main" id="{BEFC14FA-E9C2-D226-A5DB-1ABE28FD8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23" y="2557229"/>
                <a:ext cx="2797186" cy="450608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D5E77D64-ECF6-DA37-89E0-904D8C0C394A}"/>
              </a:ext>
            </a:extLst>
          </p:cNvPr>
          <p:cNvSpPr/>
          <p:nvPr/>
        </p:nvSpPr>
        <p:spPr>
          <a:xfrm rot="5400000">
            <a:off x="10177711" y="3197119"/>
            <a:ext cx="450608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tangolo con angoli arrotondati 69">
                <a:extLst>
                  <a:ext uri="{FF2B5EF4-FFF2-40B4-BE49-F238E27FC236}">
                    <a16:creationId xmlns:a16="http://schemas.microsoft.com/office/drawing/2014/main" id="{88FEE2E6-A5BB-0831-81CD-70D8C097F0EE}"/>
                  </a:ext>
                </a:extLst>
              </p:cNvPr>
              <p:cNvSpPr/>
              <p:nvPr/>
            </p:nvSpPr>
            <p:spPr>
              <a:xfrm>
                <a:off x="9004423" y="3733452"/>
                <a:ext cx="2797186" cy="450608"/>
              </a:xfrm>
              <a:prstGeom prst="roundRect">
                <a:avLst>
                  <a:gd name="adj" fmla="val 0"/>
                </a:avLst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it-IT"/>
                  <a:t> </a:t>
                </a:r>
                <a:r>
                  <a:rPr lang="it-IT" err="1"/>
                  <a:t>legs</a:t>
                </a:r>
                <a:r>
                  <a:rPr lang="it-IT"/>
                  <a:t>’ joints</a:t>
                </a:r>
              </a:p>
            </p:txBody>
          </p:sp>
        </mc:Choice>
        <mc:Fallback xmlns="">
          <p:sp>
            <p:nvSpPr>
              <p:cNvPr id="70" name="Rettangolo con angoli arrotondati 69">
                <a:extLst>
                  <a:ext uri="{FF2B5EF4-FFF2-40B4-BE49-F238E27FC236}">
                    <a16:creationId xmlns:a16="http://schemas.microsoft.com/office/drawing/2014/main" id="{88FEE2E6-A5BB-0831-81CD-70D8C097F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23" y="3733452"/>
                <a:ext cx="2797186" cy="450608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tangolo con angoli arrotondati 70">
                <a:extLst>
                  <a:ext uri="{FF2B5EF4-FFF2-40B4-BE49-F238E27FC236}">
                    <a16:creationId xmlns:a16="http://schemas.microsoft.com/office/drawing/2014/main" id="{ACF48D4A-2A16-3302-3FCB-C76FD1B765C5}"/>
                  </a:ext>
                </a:extLst>
              </p:cNvPr>
              <p:cNvSpPr/>
              <p:nvPr/>
            </p:nvSpPr>
            <p:spPr>
              <a:xfrm>
                <a:off x="9004423" y="4909673"/>
                <a:ext cx="2797186" cy="450608"/>
              </a:xfrm>
              <a:prstGeom prst="roundRect">
                <a:avLst>
                  <a:gd name="adj" fmla="val 0"/>
                </a:avLst>
              </a:prstGeom>
              <a:solidFill>
                <a:srgbClr val="8224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/>
                  <a:t> torso’s joints</a:t>
                </a:r>
              </a:p>
            </p:txBody>
          </p:sp>
        </mc:Choice>
        <mc:Fallback xmlns="">
          <p:sp>
            <p:nvSpPr>
              <p:cNvPr id="71" name="Rettangolo con angoli arrotondati 70">
                <a:extLst>
                  <a:ext uri="{FF2B5EF4-FFF2-40B4-BE49-F238E27FC236}">
                    <a16:creationId xmlns:a16="http://schemas.microsoft.com/office/drawing/2014/main" id="{ACF48D4A-2A16-3302-3FCB-C76FD1B76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23" y="4909673"/>
                <a:ext cx="2797186" cy="450608"/>
              </a:xfrm>
              <a:prstGeom prst="roundRect">
                <a:avLst>
                  <a:gd name="adj" fmla="val 0"/>
                </a:avLst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605F67D1-C166-CCF5-0D36-3479DF80441B}"/>
              </a:ext>
            </a:extLst>
          </p:cNvPr>
          <p:cNvSpPr/>
          <p:nvPr/>
        </p:nvSpPr>
        <p:spPr>
          <a:xfrm rot="5400000">
            <a:off x="10177712" y="4373341"/>
            <a:ext cx="450608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7BEA23E8-7F25-95EB-A585-74AC25E14BC3}"/>
              </a:ext>
            </a:extLst>
          </p:cNvPr>
          <p:cNvSpPr/>
          <p:nvPr/>
        </p:nvSpPr>
        <p:spPr>
          <a:xfrm>
            <a:off x="9004423" y="6085894"/>
            <a:ext cx="2797186" cy="450608"/>
          </a:xfrm>
          <a:prstGeom prst="roundRect">
            <a:avLst>
              <a:gd name="adj" fmla="val 0"/>
            </a:avLst>
          </a:prstGeom>
          <a:solidFill>
            <a:srgbClr val="8224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8 </a:t>
            </a:r>
            <a:r>
              <a:rPr lang="it-IT" err="1"/>
              <a:t>arms</a:t>
            </a:r>
            <a:r>
              <a:rPr lang="it-IT"/>
              <a:t>’ joints</a:t>
            </a:r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B0FEF421-851D-60E3-4C2F-92527735C2B6}"/>
              </a:ext>
            </a:extLst>
          </p:cNvPr>
          <p:cNvSpPr/>
          <p:nvPr/>
        </p:nvSpPr>
        <p:spPr>
          <a:xfrm rot="5400000">
            <a:off x="10177712" y="5549562"/>
            <a:ext cx="450608" cy="347051"/>
          </a:xfrm>
          <a:prstGeom prst="rightArrow">
            <a:avLst/>
          </a:prstGeom>
          <a:solidFill>
            <a:srgbClr val="BA878F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340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C700BB18C3914DB1D0E3321897C0C8" ma:contentTypeVersion="1" ma:contentTypeDescription="Create a new document." ma:contentTypeScope="" ma:versionID="b957bc2b947cd357f86d498388e52cf1">
  <xsd:schema xmlns:xsd="http://www.w3.org/2001/XMLSchema" xmlns:xs="http://www.w3.org/2001/XMLSchema" xmlns:p="http://schemas.microsoft.com/office/2006/metadata/properties" xmlns:ns3="8de7c7dd-ac44-41f3-a24b-5e9f5d6809b9" targetNamespace="http://schemas.microsoft.com/office/2006/metadata/properties" ma:root="true" ma:fieldsID="88c3bc13f0519ccafd0b1904f4f165bb" ns3:_="">
    <xsd:import namespace="8de7c7dd-ac44-41f3-a24b-5e9f5d6809b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e7c7dd-ac44-41f3-a24b-5e9f5d6809b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2810A5-07C1-46FB-B74E-1232B1A79359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8de7c7dd-ac44-41f3-a24b-5e9f5d6809b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688E3E7-7895-45B9-AF2C-1221653A1B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8EA345-7144-4DBA-B745-FC232C758B32}">
  <ds:schemaRefs>
    <ds:schemaRef ds:uri="8de7c7dd-ac44-41f3-a24b-5e9f5d6809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3276</Words>
  <Application>Microsoft Office PowerPoint</Application>
  <PresentationFormat>Widescreen</PresentationFormat>
  <Paragraphs>563</Paragraphs>
  <Slides>58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Helvetica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Valerio Lubrano</dc:creator>
  <cp:lastModifiedBy>Valerio Lubrano</cp:lastModifiedBy>
  <cp:revision>2</cp:revision>
  <dcterms:created xsi:type="dcterms:W3CDTF">2025-01-27T15:50:40Z</dcterms:created>
  <dcterms:modified xsi:type="dcterms:W3CDTF">2025-11-09T07:53:45Z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0x01010087C700BB18C3914DB1D0E3321897C0C8</vt:lpwstr>
  </property>
</Properties>
</file>